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85"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7" r:id="rId27"/>
    <p:sldId id="281" r:id="rId28"/>
    <p:sldId id="282" r:id="rId29"/>
    <p:sldId id="288" r:id="rId30"/>
    <p:sldId id="283" r:id="rId31"/>
    <p:sldId id="284" r:id="rId32"/>
  </p:sldIdLst>
  <p:sldSz cx="9144000" cy="6858000" type="screen4x3"/>
  <p:notesSz cx="6888163" cy="100203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56" userDrawn="1">
          <p15:clr>
            <a:srgbClr val="A4A3A4"/>
          </p15:clr>
        </p15:guide>
        <p15:guide id="2" pos="217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0AE"/>
    <a:srgbClr val="EC4B2F"/>
    <a:srgbClr val="4B2B4B"/>
    <a:srgbClr val="50C6DD"/>
    <a:srgbClr val="D1CAD2"/>
    <a:srgbClr val="B7A9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75482" autoAdjust="0"/>
  </p:normalViewPr>
  <p:slideViewPr>
    <p:cSldViewPr showGuides="1">
      <p:cViewPr>
        <p:scale>
          <a:sx n="125" d="100"/>
          <a:sy n="125" d="100"/>
        </p:scale>
        <p:origin x="1194" y="-91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showGuides="1">
      <p:cViewPr varScale="1">
        <p:scale>
          <a:sx n="80" d="100"/>
          <a:sy n="80" d="100"/>
        </p:scale>
        <p:origin x="-2022" y="-90"/>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1015"/>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sz="quarter" idx="1"/>
          </p:nvPr>
        </p:nvSpPr>
        <p:spPr>
          <a:xfrm>
            <a:off x="3901698" y="0"/>
            <a:ext cx="2984871" cy="501015"/>
          </a:xfrm>
          <a:prstGeom prst="rect">
            <a:avLst/>
          </a:prstGeom>
        </p:spPr>
        <p:txBody>
          <a:bodyPr vert="horz" lIns="93177" tIns="46589" rIns="93177" bIns="46589" rtlCol="0"/>
          <a:lstStyle>
            <a:lvl1pPr algn="r">
              <a:defRPr sz="1200"/>
            </a:lvl1pPr>
          </a:lstStyle>
          <a:p>
            <a:fld id="{7F1A4A96-82D9-489B-915B-218BDB102403}" type="datetimeFigureOut">
              <a:rPr lang="nl-BE" smtClean="0"/>
              <a:pPr/>
              <a:t>24/05/2016</a:t>
            </a:fld>
            <a:endParaRPr lang="nl-BE"/>
          </a:p>
        </p:txBody>
      </p:sp>
      <p:sp>
        <p:nvSpPr>
          <p:cNvPr id="4" name="Footer Placeholder 3"/>
          <p:cNvSpPr>
            <a:spLocks noGrp="1"/>
          </p:cNvSpPr>
          <p:nvPr>
            <p:ph type="ftr" sz="quarter" idx="2"/>
          </p:nvPr>
        </p:nvSpPr>
        <p:spPr>
          <a:xfrm>
            <a:off x="0" y="9517546"/>
            <a:ext cx="2984871" cy="501015"/>
          </a:xfrm>
          <a:prstGeom prst="rect">
            <a:avLst/>
          </a:prstGeom>
        </p:spPr>
        <p:txBody>
          <a:bodyPr vert="horz" lIns="93177" tIns="46589" rIns="93177" bIns="46589" rtlCol="0" anchor="b"/>
          <a:lstStyle>
            <a:lvl1pPr algn="l">
              <a:defRPr sz="1200"/>
            </a:lvl1pPr>
          </a:lstStyle>
          <a:p>
            <a:endParaRPr lang="nl-BE"/>
          </a:p>
        </p:txBody>
      </p:sp>
      <p:sp>
        <p:nvSpPr>
          <p:cNvPr id="5" name="Slide Number Placeholder 4"/>
          <p:cNvSpPr>
            <a:spLocks noGrp="1"/>
          </p:cNvSpPr>
          <p:nvPr>
            <p:ph type="sldNum" sz="quarter" idx="3"/>
          </p:nvPr>
        </p:nvSpPr>
        <p:spPr>
          <a:xfrm>
            <a:off x="3901698" y="9517546"/>
            <a:ext cx="2984871" cy="501015"/>
          </a:xfrm>
          <a:prstGeom prst="rect">
            <a:avLst/>
          </a:prstGeom>
        </p:spPr>
        <p:txBody>
          <a:bodyPr vert="horz" lIns="93177" tIns="46589" rIns="93177" bIns="46589" rtlCol="0" anchor="b"/>
          <a:lstStyle>
            <a:lvl1pPr algn="r">
              <a:defRPr sz="1200"/>
            </a:lvl1pPr>
          </a:lstStyle>
          <a:p>
            <a:fld id="{0D17EFB8-940B-4475-A4F4-BBE959E16336}" type="slidenum">
              <a:rPr lang="nl-BE" smtClean="0"/>
              <a:pPr/>
              <a:t>‹nr.›</a:t>
            </a:fld>
            <a:endParaRPr lang="nl-BE"/>
          </a:p>
        </p:txBody>
      </p:sp>
    </p:spTree>
    <p:extLst>
      <p:ext uri="{BB962C8B-B14F-4D97-AF65-F5344CB8AC3E}">
        <p14:creationId xmlns:p14="http://schemas.microsoft.com/office/powerpoint/2010/main" val="2791148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1015"/>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idx="1"/>
          </p:nvPr>
        </p:nvSpPr>
        <p:spPr>
          <a:xfrm>
            <a:off x="3901698" y="0"/>
            <a:ext cx="2984871" cy="501015"/>
          </a:xfrm>
          <a:prstGeom prst="rect">
            <a:avLst/>
          </a:prstGeom>
        </p:spPr>
        <p:txBody>
          <a:bodyPr vert="horz" lIns="93177" tIns="46589" rIns="93177" bIns="46589" rtlCol="0"/>
          <a:lstStyle>
            <a:lvl1pPr algn="r">
              <a:defRPr sz="1200"/>
            </a:lvl1pPr>
          </a:lstStyle>
          <a:p>
            <a:fld id="{D1925427-6E8A-463A-9752-7D22F5CAF14A}" type="datetimeFigureOut">
              <a:rPr lang="nl-BE" smtClean="0"/>
              <a:pPr/>
              <a:t>24/05/2016</a:t>
            </a:fld>
            <a:endParaRPr lang="nl-BE"/>
          </a:p>
        </p:txBody>
      </p:sp>
      <p:sp>
        <p:nvSpPr>
          <p:cNvPr id="4" name="Slide Image Placeholder 3"/>
          <p:cNvSpPr>
            <a:spLocks noGrp="1" noRot="1" noChangeAspect="1"/>
          </p:cNvSpPr>
          <p:nvPr>
            <p:ph type="sldImg" idx="2"/>
          </p:nvPr>
        </p:nvSpPr>
        <p:spPr>
          <a:xfrm>
            <a:off x="939800" y="750888"/>
            <a:ext cx="5008563" cy="3757612"/>
          </a:xfrm>
          <a:prstGeom prst="rect">
            <a:avLst/>
          </a:prstGeom>
          <a:noFill/>
          <a:ln w="12700">
            <a:solidFill>
              <a:prstClr val="black"/>
            </a:solidFill>
          </a:ln>
        </p:spPr>
        <p:txBody>
          <a:bodyPr vert="horz" lIns="93177" tIns="46589" rIns="93177" bIns="46589" rtlCol="0" anchor="ctr"/>
          <a:lstStyle/>
          <a:p>
            <a:endParaRPr lang="nl-BE"/>
          </a:p>
        </p:txBody>
      </p:sp>
      <p:sp>
        <p:nvSpPr>
          <p:cNvPr id="5" name="Notes Placeholder 4"/>
          <p:cNvSpPr>
            <a:spLocks noGrp="1"/>
          </p:cNvSpPr>
          <p:nvPr>
            <p:ph type="body" sz="quarter" idx="3"/>
          </p:nvPr>
        </p:nvSpPr>
        <p:spPr>
          <a:xfrm>
            <a:off x="688817" y="4759643"/>
            <a:ext cx="5510530" cy="4509135"/>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Slide Number Placeholder 6"/>
          <p:cNvSpPr>
            <a:spLocks noGrp="1"/>
          </p:cNvSpPr>
          <p:nvPr>
            <p:ph type="sldNum" sz="quarter" idx="5"/>
          </p:nvPr>
        </p:nvSpPr>
        <p:spPr>
          <a:xfrm>
            <a:off x="3901698" y="9517546"/>
            <a:ext cx="2984871" cy="501015"/>
          </a:xfrm>
          <a:prstGeom prst="rect">
            <a:avLst/>
          </a:prstGeom>
        </p:spPr>
        <p:txBody>
          <a:bodyPr vert="horz" lIns="93177" tIns="46589" rIns="93177" bIns="46589" rtlCol="0" anchor="b"/>
          <a:lstStyle>
            <a:lvl1pPr algn="r">
              <a:defRPr sz="1200"/>
            </a:lvl1pPr>
          </a:lstStyle>
          <a:p>
            <a:fld id="{89ED9555-764A-4B78-873A-3D7406AAEA2B}" type="slidenum">
              <a:rPr lang="nl-BE" smtClean="0"/>
              <a:pPr/>
              <a:t>‹nr.›</a:t>
            </a:fld>
            <a:endParaRPr lang="nl-BE"/>
          </a:p>
        </p:txBody>
      </p:sp>
    </p:spTree>
    <p:extLst>
      <p:ext uri="{BB962C8B-B14F-4D97-AF65-F5344CB8AC3E}">
        <p14:creationId xmlns:p14="http://schemas.microsoft.com/office/powerpoint/2010/main" val="276153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a:t>
            </a:fld>
            <a:endParaRPr lang="nl-BE"/>
          </a:p>
        </p:txBody>
      </p:sp>
    </p:spTree>
    <p:extLst>
      <p:ext uri="{BB962C8B-B14F-4D97-AF65-F5344CB8AC3E}">
        <p14:creationId xmlns:p14="http://schemas.microsoft.com/office/powerpoint/2010/main" val="262306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1) </a:t>
            </a:r>
            <a:r>
              <a:rPr lang="nl-NL" sz="1200" b="1" kern="1200" dirty="0">
                <a:solidFill>
                  <a:schemeClr val="tx1"/>
                </a:solidFill>
                <a:effectLst/>
                <a:latin typeface="+mn-lt"/>
                <a:ea typeface="+mn-ea"/>
                <a:cs typeface="+mn-cs"/>
              </a:rPr>
              <a:t>Broadband methode</a:t>
            </a:r>
            <a:r>
              <a:rPr lang="nl-NL" sz="1200" kern="1200" dirty="0">
                <a:solidFill>
                  <a:schemeClr val="tx1"/>
                </a:solidFill>
                <a:effectLst/>
                <a:latin typeface="+mn-lt"/>
                <a:ea typeface="+mn-ea"/>
                <a:cs typeface="+mn-cs"/>
              </a:rPr>
              <a:t>.  Bij deze methode worden er meerdere frequenties uitgezonden . Maar wel binnen een bepaalde bandbreedte ( bv in de bandbreedte van 0 tot 20KHz) en afhankelijk van de afgelegde tijd  van de weerkaatste golven kan men de afstand bepalen</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2) </a:t>
            </a:r>
            <a:r>
              <a:rPr lang="nl-NL" sz="1200" b="1" kern="1200" dirty="0" err="1">
                <a:solidFill>
                  <a:schemeClr val="tx1"/>
                </a:solidFill>
                <a:effectLst/>
                <a:latin typeface="+mn-lt"/>
                <a:ea typeface="+mn-ea"/>
                <a:cs typeface="+mn-cs"/>
              </a:rPr>
              <a:t>Narrowband</a:t>
            </a:r>
            <a:r>
              <a:rPr lang="nl-NL" sz="1200" b="1" kern="1200" dirty="0">
                <a:solidFill>
                  <a:schemeClr val="tx1"/>
                </a:solidFill>
                <a:effectLst/>
                <a:latin typeface="+mn-lt"/>
                <a:ea typeface="+mn-ea"/>
                <a:cs typeface="+mn-cs"/>
              </a:rPr>
              <a:t> methode.</a:t>
            </a:r>
            <a:r>
              <a:rPr lang="nl-NL" sz="1200" kern="1200" dirty="0">
                <a:solidFill>
                  <a:schemeClr val="tx1"/>
                </a:solidFill>
                <a:effectLst/>
                <a:latin typeface="+mn-lt"/>
                <a:ea typeface="+mn-ea"/>
                <a:cs typeface="+mn-cs"/>
              </a:rPr>
              <a:t> Bij deze methode zenden we 1 toon uit  op 1 bepaalde frequentie . Waardoor men uit faseverschuivingen de afstand kan bepalen. Deze methode kan echter niet alleen gebruikt worden  om afstandsmetingen te doen. Dit omdat de aantal volledig doorlopende cycli van de golf  niet gekend zijn . Maar als we deze methode combineren met de </a:t>
            </a:r>
            <a:r>
              <a:rPr lang="nl-NL" sz="1200" kern="1200" dirty="0" err="1">
                <a:solidFill>
                  <a:schemeClr val="tx1"/>
                </a:solidFill>
                <a:effectLst/>
                <a:latin typeface="+mn-lt"/>
                <a:ea typeface="+mn-ea"/>
                <a:cs typeface="+mn-cs"/>
              </a:rPr>
              <a:t>broadband</a:t>
            </a:r>
            <a:r>
              <a:rPr lang="nl-NL" sz="1200" kern="1200" dirty="0">
                <a:solidFill>
                  <a:schemeClr val="tx1"/>
                </a:solidFill>
                <a:effectLst/>
                <a:latin typeface="+mn-lt"/>
                <a:ea typeface="+mn-ea"/>
                <a:cs typeface="+mn-cs"/>
              </a:rPr>
              <a:t> methode is deze methode echter wel bruikbaar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3) </a:t>
            </a:r>
            <a:r>
              <a:rPr lang="nl-NL" sz="1200" b="1" kern="1200" dirty="0">
                <a:solidFill>
                  <a:schemeClr val="tx1"/>
                </a:solidFill>
                <a:effectLst/>
                <a:latin typeface="+mn-lt"/>
                <a:ea typeface="+mn-ea"/>
                <a:cs typeface="+mn-cs"/>
              </a:rPr>
              <a:t>Correlatie methode</a:t>
            </a:r>
            <a:r>
              <a:rPr lang="nl-NL" sz="1200" kern="1200" dirty="0">
                <a:solidFill>
                  <a:schemeClr val="tx1"/>
                </a:solidFill>
                <a:effectLst/>
                <a:latin typeface="+mn-lt"/>
                <a:ea typeface="+mn-ea"/>
                <a:cs typeface="+mn-cs"/>
              </a:rPr>
              <a:t>. We zenden een bepaalde </a:t>
            </a:r>
            <a:r>
              <a:rPr lang="nl-NL" sz="1200" kern="1200" dirty="0" err="1">
                <a:solidFill>
                  <a:schemeClr val="tx1"/>
                </a:solidFill>
                <a:effectLst/>
                <a:latin typeface="+mn-lt"/>
                <a:ea typeface="+mn-ea"/>
                <a:cs typeface="+mn-cs"/>
              </a:rPr>
              <a:t>pulsgrootte</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pulstrein</a:t>
            </a:r>
            <a:r>
              <a:rPr lang="nl-NL" sz="1200" kern="1200" dirty="0">
                <a:solidFill>
                  <a:schemeClr val="tx1"/>
                </a:solidFill>
                <a:effectLst/>
                <a:latin typeface="+mn-lt"/>
                <a:ea typeface="+mn-ea"/>
                <a:cs typeface="+mn-cs"/>
              </a:rPr>
              <a:t> uit , gekend door de receiver. zodat men aan de hand van de opgetreden vervorming de afstand kan bepalen.</a:t>
            </a:r>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10</a:t>
            </a:fld>
            <a:endParaRPr lang="nl-BE"/>
          </a:p>
        </p:txBody>
      </p:sp>
    </p:spTree>
    <p:extLst>
      <p:ext uri="{BB962C8B-B14F-4D97-AF65-F5344CB8AC3E}">
        <p14:creationId xmlns:p14="http://schemas.microsoft.com/office/powerpoint/2010/main" val="379018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11</a:t>
            </a:fld>
            <a:endParaRPr lang="nl-BE"/>
          </a:p>
        </p:txBody>
      </p:sp>
    </p:spTree>
    <p:extLst>
      <p:ext uri="{BB962C8B-B14F-4D97-AF65-F5344CB8AC3E}">
        <p14:creationId xmlns:p14="http://schemas.microsoft.com/office/powerpoint/2010/main" val="3136938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lvl="1"/>
            <a:r>
              <a:rPr lang="en-US" dirty="0"/>
              <a:t>Een motor driver </a:t>
            </a:r>
            <a:r>
              <a:rPr lang="en-US" dirty="0" err="1"/>
              <a:t>gebruikt</a:t>
            </a:r>
            <a:r>
              <a:rPr lang="en-US" dirty="0"/>
              <a:t> </a:t>
            </a:r>
            <a:r>
              <a:rPr lang="en-US" dirty="0" err="1"/>
              <a:t>halfgeleiders</a:t>
            </a:r>
            <a:r>
              <a:rPr lang="en-US" dirty="0"/>
              <a:t>. </a:t>
            </a:r>
            <a:r>
              <a:rPr lang="en-US" dirty="0" err="1"/>
              <a:t>Meestal</a:t>
            </a:r>
            <a:r>
              <a:rPr lang="en-US" dirty="0"/>
              <a:t> </a:t>
            </a:r>
            <a:r>
              <a:rPr lang="en-US" dirty="0" err="1"/>
              <a:t>mosfets</a:t>
            </a:r>
            <a:r>
              <a:rPr lang="en-US" dirty="0"/>
              <a:t> , transistors of IGBT’s</a:t>
            </a:r>
          </a:p>
          <a:p>
            <a:pPr lvl="2"/>
            <a:r>
              <a:rPr lang="en-US" dirty="0"/>
              <a:t> IGBT’S  </a:t>
            </a:r>
            <a:r>
              <a:rPr lang="en-US" dirty="0" err="1"/>
              <a:t>staat</a:t>
            </a:r>
            <a:r>
              <a:rPr lang="en-US" dirty="0"/>
              <a:t> voor </a:t>
            </a:r>
            <a:r>
              <a:rPr lang="en-US" dirty="0" err="1"/>
              <a:t>Insuleted</a:t>
            </a:r>
            <a:r>
              <a:rPr lang="en-US" dirty="0"/>
              <a:t> </a:t>
            </a:r>
            <a:r>
              <a:rPr lang="en-US" dirty="0" err="1"/>
              <a:t>gatet</a:t>
            </a:r>
            <a:r>
              <a:rPr lang="en-US" dirty="0"/>
              <a:t> </a:t>
            </a:r>
            <a:r>
              <a:rPr lang="en-US" dirty="0" err="1"/>
              <a:t>Bipolair</a:t>
            </a:r>
            <a:r>
              <a:rPr lang="en-US" dirty="0"/>
              <a:t> Transistor</a:t>
            </a:r>
          </a:p>
          <a:p>
            <a:pPr lvl="2"/>
            <a:r>
              <a:rPr lang="en-US" dirty="0"/>
              <a:t>Mosfet </a:t>
            </a:r>
            <a:r>
              <a:rPr lang="en-US" dirty="0" err="1"/>
              <a:t>en</a:t>
            </a:r>
            <a:r>
              <a:rPr lang="en-US" dirty="0"/>
              <a:t> transistor in </a:t>
            </a:r>
            <a:r>
              <a:rPr lang="en-US" dirty="0" err="1"/>
              <a:t>elkaar</a:t>
            </a:r>
            <a:endParaRPr lang="en-US" dirty="0"/>
          </a:p>
          <a:p>
            <a:r>
              <a:rPr lang="en-US" dirty="0" err="1"/>
              <a:t>Als</a:t>
            </a:r>
            <a:r>
              <a:rPr lang="en-US" dirty="0"/>
              <a:t> we </a:t>
            </a:r>
            <a:r>
              <a:rPr lang="en-US" dirty="0" err="1"/>
              <a:t>onze</a:t>
            </a:r>
            <a:r>
              <a:rPr lang="en-US" dirty="0"/>
              <a:t> </a:t>
            </a:r>
            <a:r>
              <a:rPr lang="en-US" dirty="0" err="1"/>
              <a:t>motordriver</a:t>
            </a:r>
            <a:r>
              <a:rPr lang="en-US" dirty="0"/>
              <a:t> </a:t>
            </a:r>
            <a:r>
              <a:rPr lang="en-US" dirty="0" err="1"/>
              <a:t>goed</a:t>
            </a:r>
            <a:r>
              <a:rPr lang="en-US" dirty="0"/>
              <a:t> </a:t>
            </a:r>
            <a:r>
              <a:rPr lang="en-US" dirty="0" err="1"/>
              <a:t>aansturen</a:t>
            </a:r>
            <a:r>
              <a:rPr lang="en-US" dirty="0"/>
              <a:t> </a:t>
            </a:r>
            <a:r>
              <a:rPr lang="en-US" dirty="0" err="1"/>
              <a:t>dan</a:t>
            </a:r>
            <a:r>
              <a:rPr lang="en-US" dirty="0"/>
              <a:t> </a:t>
            </a:r>
            <a:r>
              <a:rPr lang="en-US" dirty="0" err="1"/>
              <a:t>gaat</a:t>
            </a:r>
            <a:r>
              <a:rPr lang="en-US" dirty="0"/>
              <a:t> </a:t>
            </a:r>
            <a:r>
              <a:rPr lang="en-US" dirty="0" err="1"/>
              <a:t>onze</a:t>
            </a:r>
            <a:r>
              <a:rPr lang="en-US" dirty="0"/>
              <a:t> motor </a:t>
            </a:r>
            <a:r>
              <a:rPr lang="en-US" dirty="0" err="1"/>
              <a:t>draaien</a:t>
            </a:r>
            <a:endParaRPr lang="en-US" dirty="0"/>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12</a:t>
            </a:fld>
            <a:endParaRPr lang="nl-BE"/>
          </a:p>
        </p:txBody>
      </p:sp>
    </p:spTree>
    <p:extLst>
      <p:ext uri="{BB962C8B-B14F-4D97-AF65-F5344CB8AC3E}">
        <p14:creationId xmlns:p14="http://schemas.microsoft.com/office/powerpoint/2010/main" val="2233165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13</a:t>
            </a:fld>
            <a:endParaRPr lang="nl-BE"/>
          </a:p>
        </p:txBody>
      </p:sp>
    </p:spTree>
    <p:extLst>
      <p:ext uri="{BB962C8B-B14F-4D97-AF65-F5344CB8AC3E}">
        <p14:creationId xmlns:p14="http://schemas.microsoft.com/office/powerpoint/2010/main" val="127691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14</a:t>
            </a:fld>
            <a:endParaRPr lang="nl-BE"/>
          </a:p>
        </p:txBody>
      </p:sp>
    </p:spTree>
    <p:extLst>
      <p:ext uri="{BB962C8B-B14F-4D97-AF65-F5344CB8AC3E}">
        <p14:creationId xmlns:p14="http://schemas.microsoft.com/office/powerpoint/2010/main" val="152263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#pragma INTERRUPT</a:t>
            </a:r>
            <a:r>
              <a:rPr lang="en-GB" sz="1200" kern="1200" baseline="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interrupt</a:t>
            </a:r>
            <a:r>
              <a:rPr lang="en-GB" sz="1200" kern="1200" dirty="0">
                <a:solidFill>
                  <a:schemeClr val="tx1"/>
                </a:solidFill>
                <a:effectLst/>
                <a:latin typeface="+mn-lt"/>
                <a:ea typeface="+mn-ea"/>
                <a:cs typeface="+mn-cs"/>
              </a:rPr>
              <a:t> function name interrupt </a:t>
            </a:r>
            <a:r>
              <a:rPr lang="en-GB" sz="1200" kern="1200" dirty="0" err="1">
                <a:solidFill>
                  <a:schemeClr val="tx1"/>
                </a:solidFill>
                <a:effectLst/>
                <a:latin typeface="+mn-lt"/>
                <a:ea typeface="+mn-ea"/>
                <a:cs typeface="+mn-cs"/>
              </a:rPr>
              <a:t>declaratie</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Word</a:t>
            </a:r>
            <a:r>
              <a:rPr lang="en-US" sz="1200" kern="1200" baseline="0" dirty="0">
                <a:solidFill>
                  <a:schemeClr val="tx1"/>
                </a:solidFill>
                <a:effectLst/>
                <a:latin typeface="+mn-lt"/>
                <a:ea typeface="+mn-ea"/>
                <a:cs typeface="+mn-cs"/>
              </a:rPr>
              <a:t> is 16 bits </a:t>
            </a:r>
            <a:r>
              <a:rPr lang="en-US" sz="1200" kern="1200" baseline="0" dirty="0" err="1">
                <a:solidFill>
                  <a:schemeClr val="tx1"/>
                </a:solidFill>
                <a:effectLst/>
                <a:latin typeface="+mn-lt"/>
                <a:ea typeface="+mn-ea"/>
                <a:cs typeface="+mn-cs"/>
              </a:rPr>
              <a:t>lang</a:t>
            </a:r>
            <a:r>
              <a:rPr lang="en-US" sz="1200" kern="1200" baseline="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15</a:t>
            </a:fld>
            <a:endParaRPr lang="nl-BE"/>
          </a:p>
        </p:txBody>
      </p:sp>
    </p:spTree>
    <p:extLst>
      <p:ext uri="{BB962C8B-B14F-4D97-AF65-F5344CB8AC3E}">
        <p14:creationId xmlns:p14="http://schemas.microsoft.com/office/powerpoint/2010/main" val="32018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16</a:t>
            </a:fld>
            <a:endParaRPr lang="nl-BE"/>
          </a:p>
        </p:txBody>
      </p:sp>
    </p:spTree>
    <p:extLst>
      <p:ext uri="{BB962C8B-B14F-4D97-AF65-F5344CB8AC3E}">
        <p14:creationId xmlns:p14="http://schemas.microsoft.com/office/powerpoint/2010/main" val="401123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Links boven in het schema  zien we onze oscillator. Deze zorgt ervoor dat onze frequentie nauwkeurig en  constant blijft. Deze eigenschappen zijn  te danken aan het kristal en zijn condensatoren. Dit kristal gaat zeer nauwkeurig trillen als er een  spanning word op gezet. De capaciteiten die rond het kristal zijn aangebracht dienen om storingen van buiten af op je kristal te vermijden. Deze blokgolf gaat dan naar een MAX232 ic. Dit ic wordt eigenlijk gebruikt als interface chip  tussen een microcontroller en een rs232 apparaat. Maar in deze toepassing wordt het ic eigenlijk een beetje misbruikt. We gebruiken hier namelijk de charge pump mogelijkheden van dit ic . Onder charge pump verstaan we een schakeling die er voor zorgt dat onze spanning wordt opgevoerd. Dit kunnen we vergelijken met een boost convertor. Nadat deze spanning is opgedreven sturen we deze naar onze ultrasoon transmitter. De ontvanger staat aangesloten op een comparator schakeling. Een comparator schakeling  is een schakeling die een gekende spanning meet en onze ingangsspanning vergelijkt met deze ingang. Als Vin &lt;</a:t>
            </a:r>
            <a:r>
              <a:rPr lang="nl-NL" sz="1200" kern="1200" dirty="0" err="1">
                <a:solidFill>
                  <a:schemeClr val="tx1"/>
                </a:solidFill>
                <a:effectLst/>
                <a:latin typeface="+mn-lt"/>
                <a:ea typeface="+mn-ea"/>
                <a:cs typeface="+mn-cs"/>
              </a:rPr>
              <a:t>Vgekend</a:t>
            </a:r>
            <a:r>
              <a:rPr lang="nl-NL" sz="1200" kern="1200" dirty="0">
                <a:solidFill>
                  <a:schemeClr val="tx1"/>
                </a:solidFill>
                <a:effectLst/>
                <a:latin typeface="+mn-lt"/>
                <a:ea typeface="+mn-ea"/>
                <a:cs typeface="+mn-cs"/>
              </a:rPr>
              <a:t> dan is </a:t>
            </a:r>
            <a:r>
              <a:rPr lang="nl-NL" sz="1200" kern="1200" dirty="0" err="1">
                <a:solidFill>
                  <a:schemeClr val="tx1"/>
                </a:solidFill>
                <a:effectLst/>
                <a:latin typeface="+mn-lt"/>
                <a:ea typeface="+mn-ea"/>
                <a:cs typeface="+mn-cs"/>
              </a:rPr>
              <a:t>Vout</a:t>
            </a:r>
            <a:r>
              <a:rPr lang="nl-NL" sz="1200" kern="1200" dirty="0">
                <a:solidFill>
                  <a:schemeClr val="tx1"/>
                </a:solidFill>
                <a:effectLst/>
                <a:latin typeface="+mn-lt"/>
                <a:ea typeface="+mn-ea"/>
                <a:cs typeface="+mn-cs"/>
              </a:rPr>
              <a:t> laag en als Vin&gt; </a:t>
            </a:r>
            <a:r>
              <a:rPr lang="nl-NL" sz="1200" kern="1200" dirty="0" err="1">
                <a:solidFill>
                  <a:schemeClr val="tx1"/>
                </a:solidFill>
                <a:effectLst/>
                <a:latin typeface="+mn-lt"/>
                <a:ea typeface="+mn-ea"/>
                <a:cs typeface="+mn-cs"/>
              </a:rPr>
              <a:t>Vout</a:t>
            </a:r>
            <a:r>
              <a:rPr lang="nl-NL" sz="1200" kern="1200" dirty="0">
                <a:solidFill>
                  <a:schemeClr val="tx1"/>
                </a:solidFill>
                <a:effectLst/>
                <a:latin typeface="+mn-lt"/>
                <a:ea typeface="+mn-ea"/>
                <a:cs typeface="+mn-cs"/>
              </a:rPr>
              <a:t> dan klapt de comparator om naar een hoge toestand. En zo wordt onze uitgangsspanning bepaald </a:t>
            </a:r>
            <a:r>
              <a:rPr lang="nl-NL" sz="1200" kern="1200" dirty="0" err="1">
                <a:solidFill>
                  <a:schemeClr val="tx1"/>
                </a:solidFill>
                <a:effectLst/>
                <a:latin typeface="+mn-lt"/>
                <a:ea typeface="+mn-ea"/>
                <a:cs typeface="+mn-cs"/>
              </a:rPr>
              <a:t>ivm</a:t>
            </a:r>
            <a:r>
              <a:rPr lang="nl-NL" sz="1200" kern="1200" dirty="0">
                <a:solidFill>
                  <a:schemeClr val="tx1"/>
                </a:solidFill>
                <a:effectLst/>
                <a:latin typeface="+mn-lt"/>
                <a:ea typeface="+mn-ea"/>
                <a:cs typeface="+mn-cs"/>
              </a:rPr>
              <a:t> met onze afstand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Om deze sensor aan de gang te krijgen moet ik de oscillator in gang kunnen steken. Dit doen we door een 10uS puls op de trigger ingang aan te sluiten . en dan kunnen we onze e echo pin meten op de </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die evenredig is met de afstand.(</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tijd/58 is de afstand in cm )</a:t>
            </a:r>
            <a:endParaRPr lang="en-GB" sz="1200" kern="1200" dirty="0">
              <a:solidFill>
                <a:schemeClr val="tx1"/>
              </a:solidFill>
              <a:effectLst/>
              <a:latin typeface="+mn-lt"/>
              <a:ea typeface="+mn-ea"/>
              <a:cs typeface="+mn-cs"/>
            </a:endParaRPr>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17</a:t>
            </a:fld>
            <a:endParaRPr lang="nl-BE"/>
          </a:p>
        </p:txBody>
      </p:sp>
    </p:spTree>
    <p:extLst>
      <p:ext uri="{BB962C8B-B14F-4D97-AF65-F5344CB8AC3E}">
        <p14:creationId xmlns:p14="http://schemas.microsoft.com/office/powerpoint/2010/main" val="223866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18</a:t>
            </a:fld>
            <a:endParaRPr lang="nl-BE"/>
          </a:p>
        </p:txBody>
      </p:sp>
    </p:spTree>
    <p:extLst>
      <p:ext uri="{BB962C8B-B14F-4D97-AF65-F5344CB8AC3E}">
        <p14:creationId xmlns:p14="http://schemas.microsoft.com/office/powerpoint/2010/main" val="746394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19</a:t>
            </a:fld>
            <a:endParaRPr lang="nl-BE"/>
          </a:p>
        </p:txBody>
      </p:sp>
    </p:spTree>
    <p:extLst>
      <p:ext uri="{BB962C8B-B14F-4D97-AF65-F5344CB8AC3E}">
        <p14:creationId xmlns:p14="http://schemas.microsoft.com/office/powerpoint/2010/main" val="308092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BE" dirty="0" err="1"/>
              <a:t>Waaro</a:t>
            </a:r>
            <a:r>
              <a:rPr lang="en-US" dirty="0"/>
              <a:t>m </a:t>
            </a:r>
            <a:r>
              <a:rPr lang="nl-BE" dirty="0"/>
              <a:t>mijn</a:t>
            </a:r>
            <a:r>
              <a:rPr lang="en-US" dirty="0"/>
              <a:t> project </a:t>
            </a:r>
          </a:p>
          <a:p>
            <a:r>
              <a:rPr lang="nl-BE" dirty="0"/>
              <a:t>Theoretische</a:t>
            </a:r>
            <a:r>
              <a:rPr lang="en-US" dirty="0"/>
              <a:t> </a:t>
            </a:r>
            <a:r>
              <a:rPr lang="nl-BE" dirty="0"/>
              <a:t>uiteenzetting</a:t>
            </a:r>
          </a:p>
          <a:p>
            <a:r>
              <a:rPr lang="nl-BE" dirty="0"/>
              <a:t>Demo </a:t>
            </a:r>
          </a:p>
          <a:p>
            <a:r>
              <a:rPr lang="nl-BE" dirty="0"/>
              <a:t>Praktische uiteenzetting </a:t>
            </a: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a:t>
            </a:fld>
            <a:endParaRPr lang="nl-BE"/>
          </a:p>
        </p:txBody>
      </p:sp>
    </p:spTree>
    <p:extLst>
      <p:ext uri="{BB962C8B-B14F-4D97-AF65-F5344CB8AC3E}">
        <p14:creationId xmlns:p14="http://schemas.microsoft.com/office/powerpoint/2010/main" val="418974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20</a:t>
            </a:fld>
            <a:endParaRPr lang="nl-BE"/>
          </a:p>
        </p:txBody>
      </p:sp>
    </p:spTree>
    <p:extLst>
      <p:ext uri="{BB962C8B-B14F-4D97-AF65-F5344CB8AC3E}">
        <p14:creationId xmlns:p14="http://schemas.microsoft.com/office/powerpoint/2010/main" val="22010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21</a:t>
            </a:fld>
            <a:endParaRPr lang="nl-BE"/>
          </a:p>
        </p:txBody>
      </p:sp>
    </p:spTree>
    <p:extLst>
      <p:ext uri="{BB962C8B-B14F-4D97-AF65-F5344CB8AC3E}">
        <p14:creationId xmlns:p14="http://schemas.microsoft.com/office/powerpoint/2010/main" val="1125759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afstandssensor heb ik gebruik gemaakt van een standaard modelbouw controller met spectrum technologie. Deze afstandsbediening werkt op radiogolven . Met een frequentie van 2.9Ghz onder de spectrum technologie verstaan we  dat de zender de eerste best vrije band kiest binnen dit spectrum . Aan de ontvangers kant hebben we te maken met een </a:t>
            </a:r>
            <a:r>
              <a:rPr lang="nl-NL" sz="1200" kern="1200" dirty="0" err="1">
                <a:solidFill>
                  <a:schemeClr val="tx1"/>
                </a:solidFill>
                <a:effectLst/>
                <a:latin typeface="+mn-lt"/>
                <a:ea typeface="+mn-ea"/>
                <a:cs typeface="+mn-cs"/>
              </a:rPr>
              <a:t>servo</a:t>
            </a:r>
            <a:r>
              <a:rPr lang="nl-NL" sz="1200" kern="1200" dirty="0">
                <a:solidFill>
                  <a:schemeClr val="tx1"/>
                </a:solidFill>
                <a:effectLst/>
                <a:latin typeface="+mn-lt"/>
                <a:ea typeface="+mn-ea"/>
                <a:cs typeface="+mn-cs"/>
              </a:rPr>
              <a:t> signaal</a:t>
            </a:r>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22</a:t>
            </a:fld>
            <a:endParaRPr lang="nl-BE"/>
          </a:p>
        </p:txBody>
      </p:sp>
    </p:spTree>
    <p:extLst>
      <p:ext uri="{BB962C8B-B14F-4D97-AF65-F5344CB8AC3E}">
        <p14:creationId xmlns:p14="http://schemas.microsoft.com/office/powerpoint/2010/main" val="170211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Hierboven ziet u het </a:t>
            </a:r>
            <a:r>
              <a:rPr lang="nl-NL" sz="1200" kern="1200" dirty="0" err="1">
                <a:solidFill>
                  <a:schemeClr val="tx1"/>
                </a:solidFill>
                <a:effectLst/>
                <a:latin typeface="+mn-lt"/>
                <a:ea typeface="+mn-ea"/>
                <a:cs typeface="+mn-cs"/>
              </a:rPr>
              <a:t>servo</a:t>
            </a:r>
            <a:r>
              <a:rPr lang="nl-NL" sz="1200" kern="1200" dirty="0">
                <a:solidFill>
                  <a:schemeClr val="tx1"/>
                </a:solidFill>
                <a:effectLst/>
                <a:latin typeface="+mn-lt"/>
                <a:ea typeface="+mn-ea"/>
                <a:cs typeface="+mn-cs"/>
              </a:rPr>
              <a:t> signaal en waarbij de </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van onze blokgolf afhangt van de positie van de stick op de zender. </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23</a:t>
            </a:fld>
            <a:endParaRPr lang="nl-BE"/>
          </a:p>
        </p:txBody>
      </p:sp>
    </p:spTree>
    <p:extLst>
      <p:ext uri="{BB962C8B-B14F-4D97-AF65-F5344CB8AC3E}">
        <p14:creationId xmlns:p14="http://schemas.microsoft.com/office/powerpoint/2010/main" val="2311350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Links </a:t>
            </a:r>
            <a:r>
              <a:rPr lang="en-US" dirty="0" err="1"/>
              <a:t>ziet</a:t>
            </a:r>
            <a:r>
              <a:rPr lang="en-US" dirty="0"/>
              <a:t> u de </a:t>
            </a:r>
            <a:r>
              <a:rPr lang="en-US" dirty="0" err="1"/>
              <a:t>ingangscircuit</a:t>
            </a:r>
            <a:r>
              <a:rPr lang="en-US" dirty="0"/>
              <a:t> van </a:t>
            </a:r>
            <a:r>
              <a:rPr lang="en-US" dirty="0" err="1"/>
              <a:t>mijn</a:t>
            </a:r>
            <a:r>
              <a:rPr lang="en-US" dirty="0"/>
              <a:t> motor driver . </a:t>
            </a:r>
            <a:r>
              <a:rPr lang="en-US" dirty="0" err="1"/>
              <a:t>Deze</a:t>
            </a:r>
            <a:r>
              <a:rPr lang="en-US" dirty="0"/>
              <a:t> is </a:t>
            </a:r>
            <a:r>
              <a:rPr lang="en-US" dirty="0" err="1"/>
              <a:t>gevormd</a:t>
            </a:r>
            <a:r>
              <a:rPr lang="en-US" baseline="0" dirty="0"/>
              <a:t> </a:t>
            </a:r>
            <a:r>
              <a:rPr lang="en-US" baseline="0" dirty="0" err="1"/>
              <a:t>rond</a:t>
            </a:r>
            <a:r>
              <a:rPr lang="en-US" baseline="0" dirty="0"/>
              <a:t> 2 </a:t>
            </a:r>
            <a:r>
              <a:rPr lang="en-US" baseline="0" dirty="0" err="1"/>
              <a:t>fets</a:t>
            </a:r>
            <a:r>
              <a:rPr lang="en-US" baseline="0" dirty="0"/>
              <a:t> die in </a:t>
            </a:r>
            <a:r>
              <a:rPr lang="en-US" baseline="0" dirty="0" err="1"/>
              <a:t>totempole</a:t>
            </a:r>
            <a:r>
              <a:rPr lang="en-US" baseline="0" dirty="0"/>
              <a:t> </a:t>
            </a:r>
            <a:r>
              <a:rPr lang="en-US" baseline="0" dirty="0" err="1"/>
              <a:t>structuur</a:t>
            </a:r>
            <a:r>
              <a:rPr lang="en-US" baseline="0" dirty="0"/>
              <a:t> </a:t>
            </a:r>
            <a:r>
              <a:rPr lang="en-US" baseline="0" dirty="0" err="1"/>
              <a:t>staan</a:t>
            </a:r>
            <a:r>
              <a:rPr lang="en-US" baseline="0" dirty="0"/>
              <a:t> </a:t>
            </a:r>
            <a:r>
              <a:rPr lang="en-US" baseline="0" dirty="0" err="1"/>
              <a:t>geschakeld</a:t>
            </a:r>
            <a:r>
              <a:rPr lang="en-US" baseline="0" dirty="0"/>
              <a:t> . De diodes die er er voor </a:t>
            </a:r>
            <a:r>
              <a:rPr lang="en-US" baseline="0" dirty="0" err="1"/>
              <a:t>zorgen</a:t>
            </a:r>
            <a:r>
              <a:rPr lang="en-US" baseline="0" dirty="0"/>
              <a:t> </a:t>
            </a:r>
            <a:r>
              <a:rPr lang="en-US" baseline="0" dirty="0" err="1"/>
              <a:t>dat</a:t>
            </a:r>
            <a:r>
              <a:rPr lang="en-US" baseline="0" dirty="0"/>
              <a:t> </a:t>
            </a:r>
            <a:r>
              <a:rPr lang="en-US" baseline="0" dirty="0" err="1"/>
              <a:t>als</a:t>
            </a:r>
            <a:r>
              <a:rPr lang="en-US" baseline="0" dirty="0"/>
              <a:t> er een </a:t>
            </a:r>
            <a:r>
              <a:rPr lang="en-US" baseline="0" dirty="0" err="1"/>
              <a:t>overspanning</a:t>
            </a:r>
            <a:r>
              <a:rPr lang="en-US" baseline="0" dirty="0"/>
              <a:t> </a:t>
            </a:r>
            <a:r>
              <a:rPr lang="en-US" baseline="0" dirty="0" err="1"/>
              <a:t>ontstaat</a:t>
            </a:r>
            <a:r>
              <a:rPr lang="en-US" baseline="0" dirty="0"/>
              <a:t> (</a:t>
            </a:r>
            <a:r>
              <a:rPr lang="en-US" baseline="0" dirty="0" err="1"/>
              <a:t>esd</a:t>
            </a:r>
            <a:r>
              <a:rPr lang="en-US" baseline="0" dirty="0"/>
              <a:t> of een te </a:t>
            </a:r>
            <a:r>
              <a:rPr lang="en-US" baseline="0" dirty="0" err="1"/>
              <a:t>hoge</a:t>
            </a:r>
            <a:r>
              <a:rPr lang="en-US" baseline="0" dirty="0"/>
              <a:t> spanning op de </a:t>
            </a:r>
            <a:r>
              <a:rPr lang="en-US" baseline="0" dirty="0" err="1"/>
              <a:t>ingang</a:t>
            </a:r>
            <a:r>
              <a:rPr lang="en-US" baseline="0" dirty="0"/>
              <a:t> ) </a:t>
            </a:r>
            <a:r>
              <a:rPr lang="en-US" baseline="0" dirty="0" err="1"/>
              <a:t>deze</a:t>
            </a:r>
            <a:r>
              <a:rPr lang="en-US" baseline="0" dirty="0"/>
              <a:t> </a:t>
            </a:r>
            <a:r>
              <a:rPr lang="en-US" baseline="0" dirty="0" err="1"/>
              <a:t>veilig</a:t>
            </a:r>
            <a:r>
              <a:rPr lang="en-US" baseline="0" dirty="0"/>
              <a:t> </a:t>
            </a:r>
            <a:r>
              <a:rPr lang="en-US" baseline="0" dirty="0" err="1"/>
              <a:t>wordt</a:t>
            </a:r>
            <a:r>
              <a:rPr lang="en-US" baseline="0" dirty="0"/>
              <a:t> </a:t>
            </a:r>
            <a:r>
              <a:rPr lang="en-US" baseline="0" dirty="0" err="1"/>
              <a:t>afgevoerd</a:t>
            </a:r>
            <a:r>
              <a:rPr lang="en-US" baseline="0" dirty="0"/>
              <a:t> </a:t>
            </a:r>
            <a:r>
              <a:rPr lang="en-US" baseline="0" dirty="0" err="1"/>
              <a:t>naar</a:t>
            </a:r>
            <a:r>
              <a:rPr lang="en-US" baseline="0" dirty="0"/>
              <a:t> de </a:t>
            </a:r>
            <a:r>
              <a:rPr lang="en-US" baseline="0" dirty="0" err="1"/>
              <a:t>massa</a:t>
            </a:r>
            <a:r>
              <a:rPr lang="en-US" baseline="0" dirty="0"/>
              <a:t> of de +5V. De </a:t>
            </a:r>
            <a:r>
              <a:rPr lang="en-US" baseline="0" dirty="0" err="1"/>
              <a:t>weerstand</a:t>
            </a:r>
            <a:r>
              <a:rPr lang="en-US" baseline="0" dirty="0"/>
              <a:t> van 200Kohm </a:t>
            </a:r>
            <a:r>
              <a:rPr lang="en-US" baseline="0" dirty="0" err="1"/>
              <a:t>dient</a:t>
            </a:r>
            <a:r>
              <a:rPr lang="en-US" baseline="0" dirty="0"/>
              <a:t> </a:t>
            </a:r>
            <a:r>
              <a:rPr lang="en-US" baseline="0" dirty="0" err="1"/>
              <a:t>als</a:t>
            </a:r>
            <a:r>
              <a:rPr lang="en-US" baseline="0" dirty="0"/>
              <a:t> </a:t>
            </a:r>
            <a:r>
              <a:rPr lang="en-US" baseline="0" dirty="0" err="1"/>
              <a:t>pul</a:t>
            </a:r>
            <a:r>
              <a:rPr lang="en-US" baseline="0" dirty="0"/>
              <a:t> down </a:t>
            </a:r>
            <a:r>
              <a:rPr lang="en-US" baseline="0" dirty="0" err="1"/>
              <a:t>weerstand</a:t>
            </a:r>
            <a:r>
              <a:rPr lang="en-US" baseline="0" dirty="0"/>
              <a:t> .</a:t>
            </a:r>
            <a:r>
              <a:rPr lang="en-US" baseline="0" dirty="0" err="1"/>
              <a:t>Deze</a:t>
            </a:r>
            <a:r>
              <a:rPr lang="en-US" baseline="0" dirty="0"/>
              <a:t> </a:t>
            </a:r>
            <a:r>
              <a:rPr lang="en-US" baseline="0" dirty="0" err="1"/>
              <a:t>weerstand</a:t>
            </a:r>
            <a:r>
              <a:rPr lang="en-US" baseline="0" dirty="0"/>
              <a:t> </a:t>
            </a:r>
            <a:r>
              <a:rPr lang="en-US" baseline="0" dirty="0" err="1"/>
              <a:t>zorgt</a:t>
            </a:r>
            <a:r>
              <a:rPr lang="en-US" baseline="0" dirty="0"/>
              <a:t> er voor </a:t>
            </a:r>
            <a:r>
              <a:rPr lang="en-US" baseline="0" dirty="0" err="1"/>
              <a:t>dat</a:t>
            </a:r>
            <a:r>
              <a:rPr lang="en-US" baseline="0" dirty="0"/>
              <a:t> de </a:t>
            </a:r>
            <a:r>
              <a:rPr lang="en-US" baseline="0" dirty="0" err="1"/>
              <a:t>ingang</a:t>
            </a:r>
            <a:r>
              <a:rPr lang="en-US" baseline="0" dirty="0"/>
              <a:t> een </a:t>
            </a:r>
            <a:r>
              <a:rPr lang="en-US" baseline="0" dirty="0" err="1"/>
              <a:t>gekende</a:t>
            </a:r>
            <a:r>
              <a:rPr lang="en-US" baseline="0" dirty="0"/>
              <a:t> </a:t>
            </a:r>
            <a:r>
              <a:rPr lang="en-US" baseline="0" dirty="0" err="1"/>
              <a:t>toestand</a:t>
            </a:r>
            <a:r>
              <a:rPr lang="en-US" baseline="0" dirty="0"/>
              <a:t> </a:t>
            </a:r>
            <a:r>
              <a:rPr lang="en-US" baseline="0" dirty="0" err="1"/>
              <a:t>aanneemt</a:t>
            </a:r>
            <a:r>
              <a:rPr lang="en-US" baseline="0" dirty="0"/>
              <a:t> </a:t>
            </a:r>
            <a:r>
              <a:rPr lang="en-US" baseline="0" dirty="0" err="1"/>
              <a:t>als</a:t>
            </a:r>
            <a:r>
              <a:rPr lang="en-US" baseline="0" dirty="0"/>
              <a:t> er </a:t>
            </a:r>
            <a:r>
              <a:rPr lang="en-US" baseline="0" dirty="0" err="1"/>
              <a:t>niet</a:t>
            </a:r>
            <a:r>
              <a:rPr lang="en-US" baseline="0" dirty="0"/>
              <a:t> is </a:t>
            </a:r>
            <a:r>
              <a:rPr lang="en-US" baseline="0" dirty="0" err="1"/>
              <a:t>aangesloten</a:t>
            </a:r>
            <a:r>
              <a:rPr lang="en-US" baseline="0" dirty="0"/>
              <a:t> . In </a:t>
            </a:r>
            <a:r>
              <a:rPr lang="en-US" baseline="0" dirty="0" err="1"/>
              <a:t>dit</a:t>
            </a:r>
            <a:r>
              <a:rPr lang="en-US" baseline="0" dirty="0"/>
              <a:t> </a:t>
            </a:r>
            <a:r>
              <a:rPr lang="en-US" baseline="0" dirty="0" err="1"/>
              <a:t>geval</a:t>
            </a:r>
            <a:r>
              <a:rPr lang="en-US" baseline="0" dirty="0"/>
              <a:t> een </a:t>
            </a:r>
            <a:r>
              <a:rPr lang="en-US" baseline="0" dirty="0" err="1"/>
              <a:t>lage</a:t>
            </a:r>
            <a:r>
              <a:rPr lang="en-US" baseline="0" dirty="0"/>
              <a:t> </a:t>
            </a:r>
            <a:r>
              <a:rPr lang="en-US" baseline="0" dirty="0" err="1"/>
              <a:t>toestand</a:t>
            </a:r>
            <a:r>
              <a:rPr lang="en-US" baseline="0" dirty="0"/>
              <a:t>.</a:t>
            </a:r>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3692747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3165748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26</a:t>
            </a:fld>
            <a:endParaRPr lang="nl-BE"/>
          </a:p>
        </p:txBody>
      </p:sp>
    </p:spTree>
    <p:extLst>
      <p:ext uri="{BB962C8B-B14F-4D97-AF65-F5344CB8AC3E}">
        <p14:creationId xmlns:p14="http://schemas.microsoft.com/office/powerpoint/2010/main" val="143892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27</a:t>
            </a:fld>
            <a:endParaRPr lang="nl-BE"/>
          </a:p>
        </p:txBody>
      </p:sp>
    </p:spTree>
    <p:extLst>
      <p:ext uri="{BB962C8B-B14F-4D97-AF65-F5344CB8AC3E}">
        <p14:creationId xmlns:p14="http://schemas.microsoft.com/office/powerpoint/2010/main" val="108539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28</a:t>
            </a:fld>
            <a:endParaRPr lang="nl-BE"/>
          </a:p>
        </p:txBody>
      </p:sp>
    </p:spTree>
    <p:extLst>
      <p:ext uri="{BB962C8B-B14F-4D97-AF65-F5344CB8AC3E}">
        <p14:creationId xmlns:p14="http://schemas.microsoft.com/office/powerpoint/2010/main" val="1427577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29</a:t>
            </a:fld>
            <a:endParaRPr lang="nl-BE"/>
          </a:p>
        </p:txBody>
      </p:sp>
    </p:spTree>
    <p:extLst>
      <p:ext uri="{BB962C8B-B14F-4D97-AF65-F5344CB8AC3E}">
        <p14:creationId xmlns:p14="http://schemas.microsoft.com/office/powerpoint/2010/main" val="23716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3</a:t>
            </a:fld>
            <a:endParaRPr lang="nl-BE"/>
          </a:p>
        </p:txBody>
      </p:sp>
    </p:spTree>
    <p:extLst>
      <p:ext uri="{BB962C8B-B14F-4D97-AF65-F5344CB8AC3E}">
        <p14:creationId xmlns:p14="http://schemas.microsoft.com/office/powerpoint/2010/main" val="1441430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30</a:t>
            </a:fld>
            <a:endParaRPr lang="nl-BE"/>
          </a:p>
        </p:txBody>
      </p:sp>
    </p:spTree>
    <p:extLst>
      <p:ext uri="{BB962C8B-B14F-4D97-AF65-F5344CB8AC3E}">
        <p14:creationId xmlns:p14="http://schemas.microsoft.com/office/powerpoint/2010/main" val="3827801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31</a:t>
            </a:fld>
            <a:endParaRPr lang="nl-BE"/>
          </a:p>
        </p:txBody>
      </p:sp>
    </p:spTree>
    <p:extLst>
      <p:ext uri="{BB962C8B-B14F-4D97-AF65-F5344CB8AC3E}">
        <p14:creationId xmlns:p14="http://schemas.microsoft.com/office/powerpoint/2010/main" val="92629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4</a:t>
            </a:fld>
            <a:endParaRPr lang="nl-BE"/>
          </a:p>
        </p:txBody>
      </p:sp>
    </p:spTree>
    <p:extLst>
      <p:ext uri="{BB962C8B-B14F-4D97-AF65-F5344CB8AC3E}">
        <p14:creationId xmlns:p14="http://schemas.microsoft.com/office/powerpoint/2010/main" val="167415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Een </a:t>
            </a:r>
            <a:r>
              <a:rPr lang="nl-NL" b="0" dirty="0"/>
              <a:t>robot</a:t>
            </a:r>
            <a:r>
              <a:rPr lang="nl-NL" dirty="0"/>
              <a:t> is een programmeerbare</a:t>
            </a:r>
            <a:r>
              <a:rPr lang="nl-NL" u="none" baseline="0" dirty="0">
                <a:solidFill>
                  <a:srgbClr val="000000"/>
                </a:solidFill>
              </a:rPr>
              <a:t> </a:t>
            </a:r>
            <a:r>
              <a:rPr lang="nl-NL" dirty="0"/>
              <a:t> machine die verschillende taken uit kan voeren. Hierin verschilt hij van een numerieke machine, die is geprogrammeerd voor één taak. In de praktijk betekent het dat een robot voor verschillende toepassingen kan worden ingezet, waar een numerieke machine slechts één (deels variabele) taak kan uitvoeren</a:t>
            </a:r>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5</a:t>
            </a:fld>
            <a:endParaRPr lang="nl-BE"/>
          </a:p>
        </p:txBody>
      </p:sp>
    </p:spTree>
    <p:extLst>
      <p:ext uri="{BB962C8B-B14F-4D97-AF65-F5344CB8AC3E}">
        <p14:creationId xmlns:p14="http://schemas.microsoft.com/office/powerpoint/2010/main" val="103171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en-US" dirty="0"/>
              <a:t>Wat is een </a:t>
            </a:r>
            <a:r>
              <a:rPr lang="en-US" dirty="0" err="1"/>
              <a:t>psoc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Psoc</a:t>
            </a:r>
            <a:r>
              <a:rPr lang="en-US" baseline="0" dirty="0"/>
              <a:t> </a:t>
            </a:r>
            <a:r>
              <a:rPr lang="en-US" baseline="0" dirty="0" err="1"/>
              <a:t>staat</a:t>
            </a:r>
            <a:r>
              <a:rPr lang="en-US" baseline="0" dirty="0"/>
              <a:t> voor </a:t>
            </a:r>
            <a:r>
              <a:rPr lang="en-US" dirty="0"/>
              <a:t>Programmable System On Chip </a:t>
            </a:r>
            <a:r>
              <a:rPr lang="en-US" dirty="0" err="1"/>
              <a:t>en</a:t>
            </a:r>
            <a:r>
              <a:rPr lang="en-US" dirty="0"/>
              <a:t> </a:t>
            </a:r>
            <a:r>
              <a:rPr lang="en-US" dirty="0" err="1"/>
              <a:t>bevat</a:t>
            </a:r>
            <a:r>
              <a:rPr lang="en-US" dirty="0"/>
              <a:t> een </a:t>
            </a:r>
            <a:r>
              <a:rPr lang="en-US" dirty="0" err="1"/>
              <a:t>cpu</a:t>
            </a:r>
            <a:r>
              <a:rPr lang="en-US" dirty="0"/>
              <a:t> core met mix signal array’s . Wat </a:t>
            </a:r>
            <a:r>
              <a:rPr lang="en-US" dirty="0" err="1"/>
              <a:t>verstaan</a:t>
            </a:r>
            <a:r>
              <a:rPr lang="en-US" dirty="0"/>
              <a:t> we nu </a:t>
            </a:r>
            <a:r>
              <a:rPr lang="en-US" dirty="0" err="1"/>
              <a:t>onder</a:t>
            </a:r>
            <a:r>
              <a:rPr lang="en-US" dirty="0"/>
              <a:t> mix signal array’s ? </a:t>
            </a:r>
            <a:r>
              <a:rPr lang="en-US" dirty="0" err="1"/>
              <a:t>Onder</a:t>
            </a:r>
            <a:r>
              <a:rPr lang="en-US" dirty="0"/>
              <a:t> mix signal array’s </a:t>
            </a:r>
            <a:r>
              <a:rPr lang="en-US" dirty="0" err="1"/>
              <a:t>verstaan</a:t>
            </a:r>
            <a:r>
              <a:rPr lang="en-US" dirty="0"/>
              <a:t> we array’s </a:t>
            </a:r>
            <a:r>
              <a:rPr lang="en-US" dirty="0" err="1"/>
              <a:t>waarin</a:t>
            </a:r>
            <a:r>
              <a:rPr lang="en-US" dirty="0"/>
              <a:t> we </a:t>
            </a:r>
            <a:r>
              <a:rPr lang="en-US" dirty="0" err="1"/>
              <a:t>zowel</a:t>
            </a:r>
            <a:r>
              <a:rPr lang="en-US" baseline="0" dirty="0"/>
              <a:t> </a:t>
            </a:r>
            <a:r>
              <a:rPr lang="en-US" baseline="0" dirty="0" err="1"/>
              <a:t>analoge</a:t>
            </a:r>
            <a:r>
              <a:rPr lang="en-US" baseline="0" dirty="0"/>
              <a:t> </a:t>
            </a:r>
            <a:r>
              <a:rPr lang="en-US" baseline="0" dirty="0" err="1"/>
              <a:t>als</a:t>
            </a:r>
            <a:r>
              <a:rPr lang="en-US" baseline="0" dirty="0"/>
              <a:t> </a:t>
            </a:r>
            <a:r>
              <a:rPr lang="en-US" baseline="0" dirty="0" err="1"/>
              <a:t>digitale</a:t>
            </a:r>
            <a:r>
              <a:rPr lang="en-US" baseline="0" dirty="0"/>
              <a:t> </a:t>
            </a:r>
            <a:r>
              <a:rPr lang="en-US" baseline="0" dirty="0" err="1"/>
              <a:t>componenten</a:t>
            </a:r>
            <a:r>
              <a:rPr lang="en-US" baseline="0" dirty="0"/>
              <a:t> </a:t>
            </a:r>
            <a:r>
              <a:rPr lang="en-US" baseline="0" dirty="0" err="1"/>
              <a:t>kunnen</a:t>
            </a:r>
            <a:r>
              <a:rPr lang="en-US" baseline="0" dirty="0"/>
              <a:t> </a:t>
            </a:r>
            <a:r>
              <a:rPr lang="en-US" baseline="0" dirty="0" err="1"/>
              <a:t>programmeren.Eveneens</a:t>
            </a:r>
            <a:r>
              <a:rPr lang="en-US" baseline="0" dirty="0"/>
              <a:t> </a:t>
            </a:r>
            <a:r>
              <a:rPr lang="en-US" baseline="0" dirty="0" err="1"/>
              <a:t>kunnen</a:t>
            </a:r>
            <a:r>
              <a:rPr lang="en-US" baseline="0" dirty="0"/>
              <a:t> </a:t>
            </a:r>
            <a:r>
              <a:rPr lang="en-US" baseline="0" dirty="0" err="1"/>
              <a:t>deze</a:t>
            </a:r>
            <a:r>
              <a:rPr lang="en-US" baseline="0" dirty="0"/>
              <a:t> </a:t>
            </a:r>
            <a:r>
              <a:rPr lang="en-US" baseline="0" dirty="0" err="1"/>
              <a:t>modulles</a:t>
            </a:r>
            <a:r>
              <a:rPr lang="en-US" baseline="0" dirty="0"/>
              <a:t> </a:t>
            </a:r>
            <a:r>
              <a:rPr lang="en-US" baseline="0" dirty="0" err="1"/>
              <a:t>vrij</a:t>
            </a:r>
            <a:r>
              <a:rPr lang="en-US" baseline="0" dirty="0"/>
              <a:t> </a:t>
            </a:r>
            <a:r>
              <a:rPr lang="en-US" baseline="0" dirty="0" err="1"/>
              <a:t>plaatsen</a:t>
            </a:r>
            <a:r>
              <a:rPr lang="en-US" baseline="0" dirty="0"/>
              <a:t>. </a:t>
            </a:r>
            <a:r>
              <a:rPr lang="en-US" baseline="0" dirty="0" err="1"/>
              <a:t>Hieronder</a:t>
            </a:r>
            <a:r>
              <a:rPr lang="en-US" baseline="0" dirty="0"/>
              <a:t> </a:t>
            </a:r>
            <a:r>
              <a:rPr lang="en-US" baseline="0" dirty="0" err="1"/>
              <a:t>verstaan</a:t>
            </a:r>
            <a:r>
              <a:rPr lang="en-US" baseline="0" dirty="0"/>
              <a:t> we </a:t>
            </a:r>
            <a:r>
              <a:rPr lang="en-US" baseline="0" dirty="0" err="1"/>
              <a:t>dat</a:t>
            </a:r>
            <a:r>
              <a:rPr lang="en-US" baseline="0" dirty="0"/>
              <a:t> we </a:t>
            </a:r>
            <a:r>
              <a:rPr lang="en-US" baseline="0" dirty="0" err="1"/>
              <a:t>bv</a:t>
            </a:r>
            <a:r>
              <a:rPr lang="en-US" baseline="0" dirty="0"/>
              <a:t> 16 </a:t>
            </a:r>
            <a:r>
              <a:rPr lang="en-US" baseline="0" dirty="0" err="1"/>
              <a:t>pwm</a:t>
            </a:r>
            <a:r>
              <a:rPr lang="en-US" baseline="0" dirty="0"/>
              <a:t> </a:t>
            </a:r>
            <a:r>
              <a:rPr lang="en-US" baseline="0" dirty="0" err="1"/>
              <a:t>bloken</a:t>
            </a:r>
            <a:r>
              <a:rPr lang="en-US" baseline="0" dirty="0"/>
              <a:t> </a:t>
            </a:r>
            <a:r>
              <a:rPr lang="en-US" baseline="0" dirty="0" err="1"/>
              <a:t>kunnen</a:t>
            </a:r>
            <a:r>
              <a:rPr lang="en-US" baseline="0" dirty="0"/>
              <a:t> </a:t>
            </a:r>
            <a:r>
              <a:rPr lang="en-US" baseline="0" dirty="0" err="1"/>
              <a:t>plaatsen</a:t>
            </a:r>
            <a:r>
              <a:rPr lang="en-US" baseline="0" dirty="0"/>
              <a:t> of 15 </a:t>
            </a:r>
            <a:r>
              <a:rPr lang="en-US" baseline="0" dirty="0" err="1"/>
              <a:t>adc</a:t>
            </a:r>
            <a:r>
              <a:rPr lang="en-US" baseline="0" dirty="0"/>
              <a:t> </a:t>
            </a:r>
            <a:r>
              <a:rPr lang="en-US" baseline="0" dirty="0" err="1"/>
              <a:t>blokken</a:t>
            </a:r>
            <a:r>
              <a:rPr lang="en-US" baseline="0" dirty="0"/>
              <a:t> </a:t>
            </a:r>
            <a:r>
              <a:rPr lang="en-US" baseline="0" dirty="0" err="1"/>
              <a:t>en</a:t>
            </a:r>
            <a:r>
              <a:rPr lang="en-US" baseline="0" dirty="0"/>
              <a:t> 1 </a:t>
            </a:r>
            <a:r>
              <a:rPr lang="en-US" baseline="0" dirty="0" err="1"/>
              <a:t>uart</a:t>
            </a:r>
            <a:r>
              <a:rPr lang="en-US" baseline="0" dirty="0"/>
              <a:t> block . </a:t>
            </a:r>
            <a:r>
              <a:rPr lang="en-US" baseline="0" dirty="0" err="1"/>
              <a:t>Dit</a:t>
            </a:r>
            <a:r>
              <a:rPr lang="en-US" baseline="0" dirty="0"/>
              <a:t> </a:t>
            </a:r>
            <a:r>
              <a:rPr lang="en-US" baseline="0" dirty="0" err="1"/>
              <a:t>maakt</a:t>
            </a:r>
            <a:r>
              <a:rPr lang="en-US" baseline="0" dirty="0"/>
              <a:t> de </a:t>
            </a:r>
            <a:r>
              <a:rPr lang="en-US" baseline="0" dirty="0" err="1"/>
              <a:t>psoc</a:t>
            </a:r>
            <a:r>
              <a:rPr lang="en-US" baseline="0" dirty="0"/>
              <a:t> zo </a:t>
            </a:r>
            <a:r>
              <a:rPr lang="en-US" baseline="0" dirty="0" err="1"/>
              <a:t>krachtig</a:t>
            </a:r>
            <a:r>
              <a:rPr lang="en-US" baseline="0" dirty="0"/>
              <a:t> . </a:t>
            </a:r>
            <a:r>
              <a:rPr lang="en-US" baseline="0" dirty="0" err="1"/>
              <a:t>Eveneens</a:t>
            </a:r>
            <a:r>
              <a:rPr lang="en-US" baseline="0" dirty="0"/>
              <a:t> </a:t>
            </a:r>
            <a:r>
              <a:rPr lang="en-US" baseline="0" dirty="0" err="1"/>
              <a:t>worden</a:t>
            </a:r>
            <a:r>
              <a:rPr lang="en-US" baseline="0" dirty="0"/>
              <a:t> de </a:t>
            </a:r>
            <a:r>
              <a:rPr lang="en-US" baseline="0" dirty="0" err="1"/>
              <a:t>modulles</a:t>
            </a:r>
            <a:r>
              <a:rPr lang="en-US" baseline="0" dirty="0"/>
              <a:t> in een </a:t>
            </a:r>
            <a:r>
              <a:rPr lang="en-US" baseline="0" dirty="0" err="1"/>
              <a:t>grafische</a:t>
            </a:r>
            <a:r>
              <a:rPr lang="en-US" baseline="0" dirty="0"/>
              <a:t> </a:t>
            </a:r>
            <a:r>
              <a:rPr lang="en-US" baseline="0" dirty="0" err="1"/>
              <a:t>omgeving</a:t>
            </a:r>
            <a:r>
              <a:rPr lang="en-US" baseline="0" dirty="0"/>
              <a:t> </a:t>
            </a:r>
            <a:r>
              <a:rPr lang="en-US" baseline="0" dirty="0" err="1"/>
              <a:t>geconfigureerd</a:t>
            </a:r>
            <a:r>
              <a:rPr lang="en-US" baseline="0" dirty="0"/>
              <a:t> </a:t>
            </a:r>
            <a:r>
              <a:rPr lang="en-US" baseline="0" dirty="0" err="1"/>
              <a:t>en</a:t>
            </a:r>
            <a:r>
              <a:rPr lang="en-US" baseline="0" dirty="0"/>
              <a:t> </a:t>
            </a:r>
            <a:r>
              <a:rPr lang="en-US" baseline="0" dirty="0" err="1"/>
              <a:t>geplaatst</a:t>
            </a:r>
            <a:r>
              <a:rPr lang="en-US" baseline="0" dirty="0"/>
              <a:t> </a:t>
            </a:r>
            <a:r>
              <a:rPr lang="en-US" baseline="0" dirty="0" err="1"/>
              <a:t>terwijl</a:t>
            </a:r>
            <a:r>
              <a:rPr lang="en-US" baseline="0" dirty="0"/>
              <a:t>  het </a:t>
            </a:r>
            <a:r>
              <a:rPr lang="en-US" baseline="0" dirty="0" err="1"/>
              <a:t>programma</a:t>
            </a:r>
            <a:r>
              <a:rPr lang="en-US" baseline="0" dirty="0"/>
              <a:t> in c of in assembly </a:t>
            </a:r>
            <a:r>
              <a:rPr lang="en-US" baseline="0" dirty="0" err="1"/>
              <a:t>wordt</a:t>
            </a:r>
            <a:r>
              <a:rPr lang="en-US" baseline="0" dirty="0"/>
              <a:t> </a:t>
            </a:r>
            <a:r>
              <a:rPr lang="en-US" baseline="0" dirty="0" err="1"/>
              <a:t>geschreven</a:t>
            </a:r>
            <a:r>
              <a:rPr lang="en-US" baseline="0" dirty="0"/>
              <a:t> </a:t>
            </a:r>
            <a:endParaRPr lang="en-US" dirty="0"/>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6</a:t>
            </a:fld>
            <a:endParaRPr lang="nl-BE"/>
          </a:p>
        </p:txBody>
      </p:sp>
    </p:spTree>
    <p:extLst>
      <p:ext uri="{BB962C8B-B14F-4D97-AF65-F5344CB8AC3E}">
        <p14:creationId xmlns:p14="http://schemas.microsoft.com/office/powerpoint/2010/main" val="3727538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7</a:t>
            </a:fld>
            <a:endParaRPr lang="nl-BE"/>
          </a:p>
        </p:txBody>
      </p:sp>
    </p:spTree>
    <p:extLst>
      <p:ext uri="{BB962C8B-B14F-4D97-AF65-F5344CB8AC3E}">
        <p14:creationId xmlns:p14="http://schemas.microsoft.com/office/powerpoint/2010/main" val="3204266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8</a:t>
            </a:fld>
            <a:endParaRPr lang="nl-BE"/>
          </a:p>
        </p:txBody>
      </p:sp>
    </p:spTree>
    <p:extLst>
      <p:ext uri="{BB962C8B-B14F-4D97-AF65-F5344CB8AC3E}">
        <p14:creationId xmlns:p14="http://schemas.microsoft.com/office/powerpoint/2010/main" val="168517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Dit is de echte </a:t>
            </a:r>
            <a:r>
              <a:rPr lang="nl-NL" sz="1200" kern="1200" dirty="0" err="1">
                <a:solidFill>
                  <a:schemeClr val="tx1"/>
                </a:solidFill>
                <a:effectLst/>
                <a:latin typeface="+mn-lt"/>
                <a:ea typeface="+mn-ea"/>
                <a:cs typeface="+mn-cs"/>
              </a:rPr>
              <a:t>core</a:t>
            </a:r>
            <a:r>
              <a:rPr lang="nl-NL" sz="1200" kern="1200" dirty="0">
                <a:solidFill>
                  <a:schemeClr val="tx1"/>
                </a:solidFill>
                <a:effectLst/>
                <a:latin typeface="+mn-lt"/>
                <a:ea typeface="+mn-ea"/>
                <a:cs typeface="+mn-cs"/>
              </a:rPr>
              <a:t> van mijn microcontroller. Onder een </a:t>
            </a:r>
            <a:r>
              <a:rPr lang="nl-NL" sz="1200" kern="1200" dirty="0" err="1">
                <a:solidFill>
                  <a:schemeClr val="tx1"/>
                </a:solidFill>
                <a:effectLst/>
                <a:latin typeface="+mn-lt"/>
                <a:ea typeface="+mn-ea"/>
                <a:cs typeface="+mn-cs"/>
              </a:rPr>
              <a:t>core</a:t>
            </a:r>
            <a:r>
              <a:rPr lang="nl-NL" sz="1200" kern="1200" dirty="0">
                <a:solidFill>
                  <a:schemeClr val="tx1"/>
                </a:solidFill>
                <a:effectLst/>
                <a:latin typeface="+mn-lt"/>
                <a:ea typeface="+mn-ea"/>
                <a:cs typeface="+mn-cs"/>
              </a:rPr>
              <a:t>  verstaan we de verwerkingseenheid van een controller met al zijn periferie. In dit geval  de </a:t>
            </a:r>
            <a:r>
              <a:rPr lang="nl-NL" sz="1200" kern="1200" dirty="0" err="1">
                <a:solidFill>
                  <a:schemeClr val="tx1"/>
                </a:solidFill>
                <a:effectLst/>
                <a:latin typeface="+mn-lt"/>
                <a:ea typeface="+mn-ea"/>
                <a:cs typeface="+mn-cs"/>
              </a:rPr>
              <a:t>sram</a:t>
            </a:r>
            <a:r>
              <a:rPr lang="nl-NL" sz="1200" kern="1200" dirty="0">
                <a:solidFill>
                  <a:schemeClr val="tx1"/>
                </a:solidFill>
                <a:effectLst/>
                <a:latin typeface="+mn-lt"/>
                <a:ea typeface="+mn-ea"/>
                <a:cs typeface="+mn-cs"/>
              </a:rPr>
              <a:t>(</a:t>
            </a:r>
            <a:r>
              <a:rPr lang="nl-NL" sz="1200" kern="1200" dirty="0" err="1">
                <a:solidFill>
                  <a:schemeClr val="tx1"/>
                </a:solidFill>
                <a:effectLst/>
                <a:latin typeface="+mn-lt"/>
                <a:ea typeface="+mn-ea"/>
                <a:cs typeface="+mn-cs"/>
              </a:rPr>
              <a:t>Static</a:t>
            </a:r>
            <a:r>
              <a:rPr lang="nl-NL" sz="1200" kern="1200" dirty="0">
                <a:solidFill>
                  <a:schemeClr val="tx1"/>
                </a:solidFill>
                <a:effectLst/>
                <a:latin typeface="+mn-lt"/>
                <a:ea typeface="+mn-ea"/>
                <a:cs typeface="+mn-cs"/>
              </a:rPr>
              <a:t> random </a:t>
            </a:r>
            <a:r>
              <a:rPr lang="nl-NL" sz="1200" kern="1200" dirty="0" err="1">
                <a:solidFill>
                  <a:schemeClr val="tx1"/>
                </a:solidFill>
                <a:effectLst/>
                <a:latin typeface="+mn-lt"/>
                <a:ea typeface="+mn-ea"/>
                <a:cs typeface="+mn-cs"/>
              </a:rPr>
              <a:t>acsses</a:t>
            </a:r>
            <a:r>
              <a:rPr lang="nl-NL" sz="1200" kern="1200" dirty="0">
                <a:solidFill>
                  <a:schemeClr val="tx1"/>
                </a:solidFill>
                <a:effectLst/>
                <a:latin typeface="+mn-lt"/>
                <a:ea typeface="+mn-ea"/>
                <a:cs typeface="+mn-cs"/>
              </a:rPr>
              <a:t> memory) , interne oscillator en </a:t>
            </a:r>
            <a:r>
              <a:rPr lang="nl-NL" sz="1200" kern="1200" dirty="0" err="1">
                <a:solidFill>
                  <a:schemeClr val="tx1"/>
                </a:solidFill>
                <a:effectLst/>
                <a:latin typeface="+mn-lt"/>
                <a:ea typeface="+mn-ea"/>
                <a:cs typeface="+mn-cs"/>
              </a:rPr>
              <a:t>clock</a:t>
            </a:r>
            <a:r>
              <a:rPr lang="nl-NL" sz="1200" kern="1200" dirty="0">
                <a:solidFill>
                  <a:schemeClr val="tx1"/>
                </a:solidFill>
                <a:effectLst/>
                <a:latin typeface="+mn-lt"/>
                <a:ea typeface="+mn-ea"/>
                <a:cs typeface="+mn-cs"/>
              </a:rPr>
              <a:t> generator </a:t>
            </a:r>
            <a:r>
              <a:rPr lang="en-GB"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2 en 3) hierin vinden we onze analoge en digitale blokken waar onze componenten in kunnen definiëren</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4 ) hierin vinden we  systeem eigen componenten. Hieronder verstaan we bv onze </a:t>
            </a:r>
            <a:r>
              <a:rPr lang="nl-NL" sz="1200" kern="1200" dirty="0" err="1">
                <a:solidFill>
                  <a:schemeClr val="tx1"/>
                </a:solidFill>
                <a:effectLst/>
                <a:latin typeface="+mn-lt"/>
                <a:ea typeface="+mn-ea"/>
                <a:cs typeface="+mn-cs"/>
              </a:rPr>
              <a:t>watch</a:t>
            </a:r>
            <a:r>
              <a:rPr lang="nl-NL" sz="1200" kern="1200" dirty="0">
                <a:solidFill>
                  <a:schemeClr val="tx1"/>
                </a:solidFill>
                <a:effectLst/>
                <a:latin typeface="+mn-lt"/>
                <a:ea typeface="+mn-ea"/>
                <a:cs typeface="+mn-cs"/>
              </a:rPr>
              <a:t> dog timer , en sleep timer en nog veel meer</a:t>
            </a:r>
            <a:endParaRPr lang="en-GB" sz="1200" kern="1200" dirty="0">
              <a:solidFill>
                <a:schemeClr val="tx1"/>
              </a:solidFill>
              <a:effectLst/>
              <a:latin typeface="+mn-lt"/>
              <a:ea typeface="+mn-ea"/>
              <a:cs typeface="+mn-cs"/>
            </a:endParaRPr>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9</a:t>
            </a:fld>
            <a:endParaRPr lang="nl-BE"/>
          </a:p>
        </p:txBody>
      </p:sp>
    </p:spTree>
    <p:extLst>
      <p:ext uri="{BB962C8B-B14F-4D97-AF65-F5344CB8AC3E}">
        <p14:creationId xmlns:p14="http://schemas.microsoft.com/office/powerpoint/2010/main" val="2886330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3500" rIns="0" bIns="13500" rtlCol="0" anchor="ctr"/>
          <a:lstStyle/>
          <a:p>
            <a:pPr algn="ctr"/>
            <a:endParaRPr lang="nl-BE" sz="825" dirty="0">
              <a:solidFill>
                <a:schemeClr val="bg1"/>
              </a:solidFill>
            </a:endParaRPr>
          </a:p>
        </p:txBody>
      </p:sp>
      <p:sp>
        <p:nvSpPr>
          <p:cNvPr id="9" name="Rectangle 8"/>
          <p:cNvSpPr/>
          <p:nvPr userDrawn="1"/>
        </p:nvSpPr>
        <p:spPr>
          <a:xfrm>
            <a:off x="0" y="6084000"/>
            <a:ext cx="198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3" name="Subtitle 2"/>
          <p:cNvSpPr>
            <a:spLocks noGrp="1"/>
          </p:cNvSpPr>
          <p:nvPr>
            <p:ph type="subTitle" idx="1"/>
          </p:nvPr>
        </p:nvSpPr>
        <p:spPr>
          <a:xfrm>
            <a:off x="0" y="3357192"/>
            <a:ext cx="9144000" cy="1800000"/>
          </a:xfrm>
          <a:noFill/>
        </p:spPr>
        <p:txBody>
          <a:bodyPr wrap="square" lIns="720000" tIns="180000" rIns="720000" bIns="540000">
            <a:noAutofit/>
          </a:bodyPr>
          <a:lstStyle>
            <a:lvl1pPr marL="0" indent="0" algn="ctr">
              <a:buNone/>
              <a:defRPr sz="2400" cap="none"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NL"/>
              <a:t>Klik om de ondertitelstijl van het model te bewerken</a:t>
            </a:r>
            <a:endParaRPr lang="nl-BE" dirty="0"/>
          </a:p>
        </p:txBody>
      </p:sp>
      <p:sp>
        <p:nvSpPr>
          <p:cNvPr id="154" name="Title 153"/>
          <p:cNvSpPr>
            <a:spLocks noGrp="1"/>
          </p:cNvSpPr>
          <p:nvPr>
            <p:ph type="title"/>
          </p:nvPr>
        </p:nvSpPr>
        <p:spPr>
          <a:xfrm>
            <a:off x="0" y="1556992"/>
            <a:ext cx="9144000" cy="1800000"/>
          </a:xfrm>
          <a:noFill/>
        </p:spPr>
        <p:txBody>
          <a:bodyPr lIns="720000" tIns="540000" rIns="720000" bIns="180000" anchor="b" anchorCtr="0">
            <a:noAutofit/>
          </a:bodyPr>
          <a:lstStyle>
            <a:lvl1pPr algn="ctr">
              <a:lnSpc>
                <a:spcPct val="90000"/>
              </a:lnSpc>
              <a:defRPr sz="2850" cap="all" baseline="0">
                <a:solidFill>
                  <a:schemeClr val="tx1"/>
                </a:solidFill>
              </a:defRPr>
            </a:lvl1pPr>
          </a:lstStyle>
          <a:p>
            <a:r>
              <a:rPr lang="nl-NL"/>
              <a:t>Klik om de stijl te bewerken</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Project 2 </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‹nr.›</a:t>
            </a:fld>
            <a:endParaRPr lang="nl-BE" dirty="0"/>
          </a:p>
        </p:txBody>
      </p:sp>
      <p:pic>
        <p:nvPicPr>
          <p:cNvPr id="10" name="Picture 9" descr="TM_logo_vignet_ppt.jpg"/>
          <p:cNvPicPr>
            <a:picLocks/>
          </p:cNvPicPr>
          <p:nvPr userDrawn="1"/>
        </p:nvPicPr>
        <p:blipFill>
          <a:blip r:embed="rId2" cstate="print"/>
          <a:stretch>
            <a:fillRect/>
          </a:stretch>
        </p:blipFill>
        <p:spPr>
          <a:xfrm>
            <a:off x="360001" y="360000"/>
            <a:ext cx="1617865" cy="1155192"/>
          </a:xfrm>
          <a:prstGeom prst="rect">
            <a:avLst/>
          </a:prstGeom>
        </p:spPr>
      </p:pic>
      <p:sp>
        <p:nvSpPr>
          <p:cNvPr id="14" name="Date Placeholder 13"/>
          <p:cNvSpPr>
            <a:spLocks noGrp="1"/>
          </p:cNvSpPr>
          <p:nvPr>
            <p:ph type="dt" sz="half" idx="13"/>
          </p:nvPr>
        </p:nvSpPr>
        <p:spPr>
          <a:xfrm>
            <a:off x="755577" y="6620016"/>
            <a:ext cx="109119" cy="150041"/>
          </a:xfrm>
          <a:solidFill>
            <a:schemeClr val="tx1"/>
          </a:solidFill>
        </p:spPr>
        <p:txBody>
          <a:bodyPr/>
          <a:lstStyle>
            <a:lvl1pPr>
              <a:defRPr sz="975">
                <a:solidFill>
                  <a:srgbClr val="00A0AE"/>
                </a:solidFill>
              </a:defRPr>
            </a:lvl1pPr>
          </a:lstStyle>
          <a:p>
            <a:pPr algn="l"/>
            <a:endParaRPr lang="nl-BE" dirty="0"/>
          </a:p>
        </p:txBody>
      </p:sp>
      <p:sp>
        <p:nvSpPr>
          <p:cNvPr id="20" name="Rectangle 19"/>
          <p:cNvSpPr/>
          <p:nvPr userDrawn="1"/>
        </p:nvSpPr>
        <p:spPr>
          <a:xfrm>
            <a:off x="0" y="5661248"/>
            <a:ext cx="9144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descr="image_preview.png"/>
          <p:cNvPicPr>
            <a:picLocks/>
          </p:cNvPicPr>
          <p:nvPr userDrawn="1"/>
        </p:nvPicPr>
        <p:blipFill>
          <a:blip r:embed="rId3" cstate="print"/>
          <a:stretch>
            <a:fillRect/>
          </a:stretch>
        </p:blipFill>
        <p:spPr>
          <a:xfrm>
            <a:off x="7984300" y="6192000"/>
            <a:ext cx="854174" cy="432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9144000" cy="4428000"/>
          </a:xfrm>
        </p:spPr>
        <p:txBody>
          <a:bodyPr bIns="144000"/>
          <a:lstStyle>
            <a:lvl1pPr marL="242888" indent="-242888">
              <a:spcBef>
                <a:spcPts val="300"/>
              </a:spcBef>
              <a:spcAft>
                <a:spcPts val="300"/>
              </a:spcAft>
              <a:buClrTx/>
              <a:defRPr/>
            </a:lvl1pPr>
            <a:lvl2pPr marL="542925" indent="-276225">
              <a:spcBef>
                <a:spcPts val="300"/>
              </a:spcBef>
              <a:spcAft>
                <a:spcPts val="300"/>
              </a:spcAft>
              <a:buClrTx/>
              <a:defRPr sz="1875"/>
            </a:lvl2pPr>
            <a:lvl3pPr marL="736997" indent="-194072">
              <a:spcBef>
                <a:spcPts val="300"/>
              </a:spcBef>
              <a:spcAft>
                <a:spcPts val="300"/>
              </a:spcAft>
              <a:buClrTx/>
              <a:defRPr sz="1725"/>
            </a:lvl3pPr>
            <a:lvl4pPr marL="941785" indent="-204788">
              <a:spcBef>
                <a:spcPts val="300"/>
              </a:spcBef>
              <a:spcAft>
                <a:spcPts val="300"/>
              </a:spcAft>
              <a:buClrTx/>
              <a:defRPr sz="1500"/>
            </a:lvl4pPr>
            <a:lvl5pPr marL="1207294" indent="-194072">
              <a:spcBef>
                <a:spcPts val="450"/>
              </a:spcBef>
              <a:spcAft>
                <a:spcPts val="450"/>
              </a:spcAft>
              <a:defRPr sz="1275"/>
            </a:lvl5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de stijl te bewerken</a:t>
            </a:r>
            <a:endParaRPr lang="nl-BE" dirty="0"/>
          </a:p>
        </p:txBody>
      </p:sp>
      <p:cxnSp>
        <p:nvCxnSpPr>
          <p:cNvPr id="14" name="Straight Connector 13"/>
          <p:cNvCxnSpPr/>
          <p:nvPr userDrawn="1"/>
        </p:nvCxnSpPr>
        <p:spPr>
          <a:xfrm>
            <a:off x="180000" y="1141200"/>
            <a:ext cx="8748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Project 2 </a:t>
            </a:r>
            <a:endParaRPr lang="nl-BE" dirty="0"/>
          </a:p>
        </p:txBody>
      </p:sp>
      <p:sp>
        <p:nvSpPr>
          <p:cNvPr id="8" name="Date Placeholder 7"/>
          <p:cNvSpPr>
            <a:spLocks noGrp="1"/>
          </p:cNvSpPr>
          <p:nvPr>
            <p:ph type="dt" sz="half" idx="13"/>
          </p:nvPr>
        </p:nvSpPr>
        <p:spPr/>
        <p:txBody>
          <a:bodyPr/>
          <a:lstStyle/>
          <a:p>
            <a:pPr algn="l"/>
            <a:endParaRPr lang="nl-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9144000" cy="4734000"/>
          </a:xfrm>
        </p:spPr>
        <p:txBody>
          <a:bodyPr bIns="144000" numCol="2" spcCol="360000" anchor="ctr" anchorCtr="0"/>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p>
            <a:r>
              <a:rPr lang="nl-NL"/>
              <a:t>Klik om de stijl te bewerken</a:t>
            </a:r>
            <a:endParaRPr lang="nl-BE" dirty="0"/>
          </a:p>
        </p:txBody>
      </p:sp>
      <p:cxnSp>
        <p:nvCxnSpPr>
          <p:cNvPr id="14" name="Straight Connector 13"/>
          <p:cNvCxnSpPr/>
          <p:nvPr userDrawn="1"/>
        </p:nvCxnSpPr>
        <p:spPr>
          <a:xfrm>
            <a:off x="180000" y="1141200"/>
            <a:ext cx="8748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p>
            <a:pPr algn="l"/>
            <a:endParaRPr lang="nl-BE" dirty="0"/>
          </a:p>
        </p:txBody>
      </p: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Project 2 </a:t>
            </a:r>
            <a:endParaRPr lang="nl-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tent |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de stijl te bewerken</a:t>
            </a:r>
            <a:endParaRPr lang="nl-BE" dirty="0"/>
          </a:p>
        </p:txBody>
      </p:sp>
      <p:sp>
        <p:nvSpPr>
          <p:cNvPr id="3" name="Text Placeholder 2"/>
          <p:cNvSpPr>
            <a:spLocks noGrp="1"/>
          </p:cNvSpPr>
          <p:nvPr>
            <p:ph type="body" idx="1"/>
          </p:nvPr>
        </p:nvSpPr>
        <p:spPr>
          <a:xfrm>
            <a:off x="0" y="1152000"/>
            <a:ext cx="4428000" cy="1097992"/>
          </a:xfrm>
        </p:spPr>
        <p:txBody>
          <a:bodyPr lIns="252000" tIns="252000" rIns="0" bIns="0" anchor="t" anchorCtr="0">
            <a:noAutofit/>
          </a:bodyPr>
          <a:lstStyle>
            <a:lvl1pPr marL="0" indent="0">
              <a:buNone/>
              <a:defRPr sz="19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Content Placeholder 3"/>
          <p:cNvSpPr>
            <a:spLocks noGrp="1"/>
          </p:cNvSpPr>
          <p:nvPr>
            <p:ph sz="half" idx="2"/>
          </p:nvPr>
        </p:nvSpPr>
        <p:spPr>
          <a:xfrm>
            <a:off x="0" y="2285992"/>
            <a:ext cx="4428000" cy="3600000"/>
          </a:xfrm>
        </p:spPr>
        <p:txBody>
          <a:bodyPr lIns="252000" tIns="0" rIns="0"/>
          <a:lstStyle>
            <a:lvl1pPr>
              <a:defRPr sz="1950"/>
            </a:lvl1pPr>
            <a:lvl2pPr>
              <a:defRPr sz="1725"/>
            </a:lvl2pPr>
            <a:lvl3pPr>
              <a:defRPr sz="1500"/>
            </a:lvl3pPr>
            <a:lvl4pPr>
              <a:defRPr sz="1275"/>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Text Placeholder 4"/>
          <p:cNvSpPr>
            <a:spLocks noGrp="1"/>
          </p:cNvSpPr>
          <p:nvPr>
            <p:ph type="body" sz="quarter" idx="3"/>
          </p:nvPr>
        </p:nvSpPr>
        <p:spPr>
          <a:xfrm>
            <a:off x="4716032" y="1152000"/>
            <a:ext cx="4428000" cy="1097992"/>
          </a:xfrm>
        </p:spPr>
        <p:txBody>
          <a:bodyPr lIns="0" tIns="252000" rIns="252000" bIns="0" anchor="t" anchorCtr="0">
            <a:normAutofit/>
          </a:bodyPr>
          <a:lstStyle>
            <a:lvl1pPr marL="0" indent="0">
              <a:buNone/>
              <a:defRPr sz="19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Content Placeholder 5"/>
          <p:cNvSpPr>
            <a:spLocks noGrp="1"/>
          </p:cNvSpPr>
          <p:nvPr>
            <p:ph sz="quarter" idx="4"/>
          </p:nvPr>
        </p:nvSpPr>
        <p:spPr>
          <a:xfrm>
            <a:off x="4716032" y="2285992"/>
            <a:ext cx="4428000" cy="3600000"/>
          </a:xfrm>
        </p:spPr>
        <p:txBody>
          <a:bodyPr lIns="0" tIns="0" rIns="252000"/>
          <a:lstStyle>
            <a:lvl1pPr>
              <a:defRPr sz="1950"/>
            </a:lvl1pPr>
            <a:lvl2pPr>
              <a:defRPr sz="1725"/>
            </a:lvl2pPr>
            <a:lvl3pPr>
              <a:defRPr sz="1500"/>
            </a:lvl3pPr>
            <a:lvl4pPr>
              <a:defRPr sz="1275"/>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p:txBody>
      </p:sp>
      <p:cxnSp>
        <p:nvCxnSpPr>
          <p:cNvPr id="10" name="Straight Connector 9"/>
          <p:cNvCxnSpPr/>
          <p:nvPr userDrawn="1"/>
        </p:nvCxnSpPr>
        <p:spPr>
          <a:xfrm>
            <a:off x="180000" y="1141200"/>
            <a:ext cx="8748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0"/>
          </p:nvPr>
        </p:nvSpPr>
        <p:spPr/>
        <p:txBody>
          <a:bodyPr/>
          <a:lstStyle/>
          <a:p>
            <a:pPr algn="l"/>
            <a:endParaRPr lang="nl-BE" dirty="0"/>
          </a:p>
        </p:txBody>
      </p:sp>
      <p:sp>
        <p:nvSpPr>
          <p:cNvPr id="12" name="Slide Number Placeholder 11"/>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3" name="Footer Placeholder 12"/>
          <p:cNvSpPr>
            <a:spLocks noGrp="1"/>
          </p:cNvSpPr>
          <p:nvPr>
            <p:ph type="ftr" sz="quarter" idx="12"/>
          </p:nvPr>
        </p:nvSpPr>
        <p:spPr/>
        <p:txBody>
          <a:bodyPr/>
          <a:lstStyle/>
          <a:p>
            <a:r>
              <a:rPr lang="nl-BE"/>
              <a:t>Project 2 </a:t>
            </a:r>
            <a:endParaRPr lang="nl-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1 Pictur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7621" y="1152000"/>
            <a:ext cx="5072098" cy="4734000"/>
          </a:xfrm>
        </p:spPr>
        <p:txBody>
          <a:bodyPr lIns="0" rIns="0" bIns="144000"/>
          <a:lstStyle>
            <a:lvl2pPr algn="l">
              <a:defRPr/>
            </a:lvl2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50C6DD"/>
                </a:solidFill>
              </a:defRPr>
            </a:lvl1pPr>
          </a:lstStyle>
          <a:p>
            <a:r>
              <a:rPr lang="nl-NL"/>
              <a:t>Klik om de stijl te bewerken</a:t>
            </a:r>
            <a:endParaRPr lang="nl-BE" dirty="0"/>
          </a:p>
        </p:txBody>
      </p:sp>
      <p:cxnSp>
        <p:nvCxnSpPr>
          <p:cNvPr id="20" name="Straight Connector 19"/>
          <p:cNvCxnSpPr/>
          <p:nvPr userDrawn="1"/>
        </p:nvCxnSpPr>
        <p:spPr>
          <a:xfrm>
            <a:off x="180000" y="1141200"/>
            <a:ext cx="8748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3" name="Picture Placeholder 87"/>
          <p:cNvSpPr>
            <a:spLocks noGrp="1"/>
          </p:cNvSpPr>
          <p:nvPr>
            <p:ph type="pic" sz="quarter" idx="10"/>
          </p:nvPr>
        </p:nvSpPr>
        <p:spPr>
          <a:xfrm>
            <a:off x="180000" y="1152000"/>
            <a:ext cx="3428992" cy="4734000"/>
          </a:xfrm>
        </p:spPr>
        <p:txBody>
          <a:bodyPr>
            <a:normAutofit/>
          </a:bodyPr>
          <a:lstStyle>
            <a:lvl1pPr>
              <a:buNone/>
              <a:defRPr sz="750"/>
            </a:lvl1pPr>
          </a:lstStyle>
          <a:p>
            <a:r>
              <a:rPr lang="nl-NL"/>
              <a:t>Klik op het pictogram als u een afbeelding wilt toevoegen</a:t>
            </a:r>
            <a:endParaRPr lang="nl-BE" dirty="0"/>
          </a:p>
        </p:txBody>
      </p:sp>
      <p:sp>
        <p:nvSpPr>
          <p:cNvPr id="9" name="Date Placeholder 8"/>
          <p:cNvSpPr>
            <a:spLocks noGrp="1"/>
          </p:cNvSpPr>
          <p:nvPr>
            <p:ph type="dt" sz="half" idx="11"/>
          </p:nvPr>
        </p:nvSpPr>
        <p:spPr/>
        <p:txBody>
          <a:bodyPr/>
          <a:lstStyle/>
          <a:p>
            <a:pPr algn="l"/>
            <a:endParaRPr lang="nl-BE" dirty="0"/>
          </a:p>
        </p:txBody>
      </p:sp>
      <p:sp>
        <p:nvSpPr>
          <p:cNvPr id="10" name="Slide Number Placeholder 9"/>
          <p:cNvSpPr>
            <a:spLocks noGrp="1"/>
          </p:cNvSpPr>
          <p:nvPr>
            <p:ph type="sldNum" sz="quarter" idx="12"/>
          </p:nvPr>
        </p:nvSpPr>
        <p:spPr/>
        <p:txBody>
          <a:bodyPr/>
          <a:lstStyle/>
          <a:p>
            <a:fld id="{3B80295F-48CD-49FC-897A-CCEC919B8070}" type="slidenum">
              <a:rPr lang="nl-BE" smtClean="0"/>
              <a:pPr/>
              <a:t>‹nr.›</a:t>
            </a:fld>
            <a:endParaRPr lang="nl-BE" dirty="0"/>
          </a:p>
        </p:txBody>
      </p:sp>
      <p:sp>
        <p:nvSpPr>
          <p:cNvPr id="11" name="Footer Placeholder 10"/>
          <p:cNvSpPr>
            <a:spLocks noGrp="1"/>
          </p:cNvSpPr>
          <p:nvPr>
            <p:ph type="ftr" sz="quarter" idx="13"/>
          </p:nvPr>
        </p:nvSpPr>
        <p:spPr/>
        <p:txBody>
          <a:bodyPr/>
          <a:lstStyle/>
          <a:p>
            <a:r>
              <a:rPr lang="nl-BE"/>
              <a:t>Project 2 </a:t>
            </a:r>
            <a:endParaRPr lang="nl-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nl-BE"/>
              <a:t>Project 2 </a:t>
            </a:r>
            <a:endParaRPr lang="nl-BE"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p>
            <a:pPr algn="l"/>
            <a:endParaRPr lang="nl-BE" dirty="0"/>
          </a:p>
        </p:txBody>
      </p:sp>
      <p:sp>
        <p:nvSpPr>
          <p:cNvPr id="7" name="Text Placeholder 6"/>
          <p:cNvSpPr>
            <a:spLocks noGrp="1"/>
          </p:cNvSpPr>
          <p:nvPr>
            <p:ph type="body" sz="quarter" idx="13"/>
          </p:nvPr>
        </p:nvSpPr>
        <p:spPr>
          <a:xfrm>
            <a:off x="0" y="2"/>
            <a:ext cx="9144000" cy="5929313"/>
          </a:xfrm>
        </p:spPr>
        <p:txBody>
          <a:bodyPr/>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Big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nl-BE"/>
              <a:t>Project 2 </a:t>
            </a:r>
            <a:endParaRPr lang="nl-BE"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p>
            <a:pPr algn="l"/>
            <a:endParaRPr lang="nl-BE" dirty="0"/>
          </a:p>
        </p:txBody>
      </p:sp>
      <p:sp>
        <p:nvSpPr>
          <p:cNvPr id="7" name="Picture Placeholder 6"/>
          <p:cNvSpPr>
            <a:spLocks noGrp="1"/>
          </p:cNvSpPr>
          <p:nvPr>
            <p:ph type="pic" sz="quarter" idx="13"/>
          </p:nvPr>
        </p:nvSpPr>
        <p:spPr>
          <a:xfrm>
            <a:off x="0" y="2"/>
            <a:ext cx="9144000" cy="5929313"/>
          </a:xfrm>
        </p:spPr>
        <p:txBody>
          <a:bodyPr/>
          <a:lstStyle/>
          <a:p>
            <a:r>
              <a:rPr lang="nl-NL"/>
              <a:t>Klik op het pictogram als u een afbeelding wilt toevoegen</a:t>
            </a:r>
            <a:endParaRPr lang="nl-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7" name="Rectangle 6"/>
          <p:cNvSpPr/>
          <p:nvPr/>
        </p:nvSpPr>
        <p:spPr>
          <a:xfrm>
            <a:off x="0" y="5958024"/>
            <a:ext cx="9144000" cy="900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3500" rIns="0" bIns="13500" rtlCol="0" anchor="ctr"/>
          <a:lstStyle/>
          <a:p>
            <a:pPr algn="ctr"/>
            <a:endParaRPr lang="nl-BE" sz="825" dirty="0">
              <a:solidFill>
                <a:schemeClr val="bg1"/>
              </a:solidFill>
            </a:endParaRPr>
          </a:p>
        </p:txBody>
      </p:sp>
      <p:sp>
        <p:nvSpPr>
          <p:cNvPr id="82" name="Rectangle 81"/>
          <p:cNvSpPr/>
          <p:nvPr/>
        </p:nvSpPr>
        <p:spPr>
          <a:xfrm>
            <a:off x="0" y="6084000"/>
            <a:ext cx="198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79" name="Footer Placeholder 4"/>
          <p:cNvSpPr>
            <a:spLocks noGrp="1"/>
          </p:cNvSpPr>
          <p:nvPr>
            <p:ph type="ftr" sz="quarter" idx="3"/>
          </p:nvPr>
        </p:nvSpPr>
        <p:spPr>
          <a:xfrm>
            <a:off x="755577" y="6084000"/>
            <a:ext cx="4032424" cy="432000"/>
          </a:xfrm>
          <a:prstGeom prst="rect">
            <a:avLst/>
          </a:prstGeom>
          <a:solidFill>
            <a:schemeClr val="bg1"/>
          </a:solidFill>
        </p:spPr>
        <p:txBody>
          <a:bodyPr wrap="square" lIns="144000" tIns="0" rIns="144000" bIns="0" anchor="ctr" anchorCtr="0">
            <a:noAutofit/>
          </a:bodyPr>
          <a:lstStyle>
            <a:lvl1pPr algn="l">
              <a:lnSpc>
                <a:spcPct val="90000"/>
              </a:lnSpc>
              <a:defRPr sz="1125">
                <a:solidFill>
                  <a:srgbClr val="00A0AE"/>
                </a:solidFill>
                <a:latin typeface="Trebuchet MS" pitchFamily="34" charset="0"/>
              </a:defRPr>
            </a:lvl1pPr>
          </a:lstStyle>
          <a:p>
            <a:r>
              <a:rPr lang="nl-BE"/>
              <a:t>Project 2 </a:t>
            </a:r>
            <a:endParaRPr lang="nl-BE" dirty="0"/>
          </a:p>
        </p:txBody>
      </p:sp>
      <p:sp>
        <p:nvSpPr>
          <p:cNvPr id="86" name="Slide Number Placeholder 85"/>
          <p:cNvSpPr>
            <a:spLocks noGrp="1"/>
          </p:cNvSpPr>
          <p:nvPr>
            <p:ph type="sldNum" sz="quarter" idx="4"/>
          </p:nvPr>
        </p:nvSpPr>
        <p:spPr>
          <a:xfrm>
            <a:off x="360000" y="6084000"/>
            <a:ext cx="360000" cy="667148"/>
          </a:xfrm>
          <a:prstGeom prst="rect">
            <a:avLst/>
          </a:prstGeom>
          <a:solidFill>
            <a:srgbClr val="00A0AE"/>
          </a:solidFill>
        </p:spPr>
        <p:txBody>
          <a:bodyPr vert="horz" wrap="none" lIns="0" tIns="108000" rIns="0" bIns="0" rtlCol="0" anchor="ctr" anchorCtr="0">
            <a:noAutofit/>
          </a:bodyPr>
          <a:lstStyle>
            <a:lvl1pPr algn="ctr">
              <a:defRPr sz="1500" b="0">
                <a:solidFill>
                  <a:schemeClr val="bg1"/>
                </a:solidFill>
                <a:latin typeface="Trebuchet MS" pitchFamily="34" charset="0"/>
              </a:defRPr>
            </a:lvl1pPr>
          </a:lstStyle>
          <a:p>
            <a:fld id="{3B80295F-48CD-49FC-897A-CCEC919B8070}" type="slidenum">
              <a:rPr lang="nl-BE" smtClean="0"/>
              <a:pPr/>
              <a:t>‹nr.›</a:t>
            </a:fld>
            <a:endParaRPr lang="nl-BE" dirty="0"/>
          </a:p>
        </p:txBody>
      </p:sp>
      <p:sp>
        <p:nvSpPr>
          <p:cNvPr id="2" name="Title Placeholder 1"/>
          <p:cNvSpPr>
            <a:spLocks noGrp="1"/>
          </p:cNvSpPr>
          <p:nvPr>
            <p:ph type="title"/>
          </p:nvPr>
        </p:nvSpPr>
        <p:spPr>
          <a:xfrm>
            <a:off x="0" y="0"/>
            <a:ext cx="9144000" cy="1142984"/>
          </a:xfrm>
          <a:prstGeom prst="rect">
            <a:avLst/>
          </a:prstGeom>
          <a:ln w="0">
            <a:noFill/>
          </a:ln>
        </p:spPr>
        <p:txBody>
          <a:bodyPr vert="horz" lIns="360000" tIns="180000" rIns="360000" bIns="144000" rtlCol="0" anchor="ctr">
            <a:noAutofit/>
          </a:bodyPr>
          <a:lstStyle/>
          <a:p>
            <a:r>
              <a:rPr lang="nl-NL"/>
              <a:t>Klik om de stijl te bewerken</a:t>
            </a:r>
            <a:endParaRPr lang="nl-BE" dirty="0"/>
          </a:p>
        </p:txBody>
      </p:sp>
      <p:sp>
        <p:nvSpPr>
          <p:cNvPr id="3" name="Text Placeholder 2"/>
          <p:cNvSpPr>
            <a:spLocks noGrp="1"/>
          </p:cNvSpPr>
          <p:nvPr>
            <p:ph type="body" idx="1"/>
          </p:nvPr>
        </p:nvSpPr>
        <p:spPr>
          <a:xfrm>
            <a:off x="0" y="1152000"/>
            <a:ext cx="9144000" cy="4428000"/>
          </a:xfrm>
          <a:prstGeom prst="rect">
            <a:avLst/>
          </a:prstGeom>
        </p:spPr>
        <p:txBody>
          <a:bodyPr vert="horz" lIns="432000" tIns="252000" rIns="43200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0" name="Date Placeholder 3"/>
          <p:cNvSpPr>
            <a:spLocks noGrp="1"/>
          </p:cNvSpPr>
          <p:nvPr>
            <p:ph type="dt" sz="half" idx="2"/>
          </p:nvPr>
        </p:nvSpPr>
        <p:spPr>
          <a:xfrm>
            <a:off x="755577" y="6620016"/>
            <a:ext cx="109119" cy="150041"/>
          </a:xfrm>
          <a:prstGeom prst="rect">
            <a:avLst/>
          </a:prstGeom>
          <a:solidFill>
            <a:srgbClr val="EC4B2F"/>
          </a:solidFill>
        </p:spPr>
        <p:txBody>
          <a:bodyPr wrap="none" lIns="108000" tIns="0" rIns="0" bIns="0" anchor="b" anchorCtr="0">
            <a:spAutoFit/>
          </a:bodyPr>
          <a:lstStyle>
            <a:lvl1pPr algn="r">
              <a:defRPr sz="975">
                <a:solidFill>
                  <a:schemeClr val="bg1"/>
                </a:solidFill>
                <a:latin typeface="Trebuchet MS" pitchFamily="34" charset="0"/>
              </a:defRPr>
            </a:lvl1pPr>
          </a:lstStyle>
          <a:p>
            <a:pPr algn="l"/>
            <a:endParaRPr lang="nl-BE" dirty="0"/>
          </a:p>
        </p:txBody>
      </p:sp>
      <p:pic>
        <p:nvPicPr>
          <p:cNvPr id="9" name="Picture 8" descr="tm_rgb.jpg"/>
          <p:cNvPicPr>
            <a:picLocks noChangeAspect="1"/>
          </p:cNvPicPr>
          <p:nvPr/>
        </p:nvPicPr>
        <p:blipFill>
          <a:blip r:embed="rId9" cstate="print"/>
          <a:stretch>
            <a:fillRect/>
          </a:stretch>
        </p:blipFill>
        <p:spPr>
          <a:xfrm>
            <a:off x="7650342" y="5976000"/>
            <a:ext cx="1237557" cy="8645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50" r:id="rId2"/>
    <p:sldLayoutId id="2147483678" r:id="rId3"/>
    <p:sldLayoutId id="2147483653" r:id="rId4"/>
    <p:sldLayoutId id="2147483679" r:id="rId5"/>
    <p:sldLayoutId id="2147483688" r:id="rId6"/>
    <p:sldLayoutId id="2147483687" r:id="rId7"/>
  </p:sldLayoutIdLst>
  <p:hf hdr="0" dt="0"/>
  <p:txStyles>
    <p:titleStyle>
      <a:lvl1pPr algn="l" defTabSz="685800" rtl="0" eaLnBrk="1" latinLnBrk="0" hangingPunct="1">
        <a:lnSpc>
          <a:spcPct val="80000"/>
        </a:lnSpc>
        <a:spcBef>
          <a:spcPct val="0"/>
        </a:spcBef>
        <a:buNone/>
        <a:defRPr sz="2700" b="1" kern="1200" cap="all" baseline="0">
          <a:solidFill>
            <a:srgbClr val="EC4B2F"/>
          </a:solidFill>
          <a:latin typeface="Trebuchet MS" pitchFamily="34" charset="0"/>
          <a:ea typeface="+mj-ea"/>
          <a:cs typeface="+mj-cs"/>
        </a:defRPr>
      </a:lvl1pPr>
    </p:titleStyle>
    <p:bodyStyle>
      <a:lvl1pPr marL="266700" indent="-266700" algn="l" defTabSz="685800" rtl="0" eaLnBrk="1" latinLnBrk="0" hangingPunct="1">
        <a:lnSpc>
          <a:spcPct val="90000"/>
        </a:lnSpc>
        <a:spcBef>
          <a:spcPts val="300"/>
        </a:spcBef>
        <a:spcAft>
          <a:spcPts val="300"/>
        </a:spcAft>
        <a:buClrTx/>
        <a:buSzPct val="90000"/>
        <a:buFont typeface="Verdana" pitchFamily="34" charset="0"/>
        <a:buChar char="•"/>
        <a:defRPr sz="2250" kern="1200">
          <a:solidFill>
            <a:srgbClr val="000000"/>
          </a:solidFill>
          <a:latin typeface="Trebuchet MS" pitchFamily="34" charset="0"/>
          <a:ea typeface="+mn-ea"/>
          <a:cs typeface="+mn-cs"/>
        </a:defRPr>
      </a:lvl1pPr>
      <a:lvl2pPr marL="542925" indent="-276225" algn="l" defTabSz="685800" rtl="0" eaLnBrk="1" latinLnBrk="0" hangingPunct="1">
        <a:lnSpc>
          <a:spcPct val="90000"/>
        </a:lnSpc>
        <a:spcBef>
          <a:spcPts val="300"/>
        </a:spcBef>
        <a:spcAft>
          <a:spcPts val="300"/>
        </a:spcAft>
        <a:buClrTx/>
        <a:buFont typeface="Arial" pitchFamily="34" charset="0"/>
        <a:buChar char="−"/>
        <a:defRPr sz="2025" kern="1200">
          <a:solidFill>
            <a:srgbClr val="000000"/>
          </a:solidFill>
          <a:latin typeface="Trebuchet MS" pitchFamily="34" charset="0"/>
          <a:ea typeface="+mn-ea"/>
          <a:cs typeface="+mn-cs"/>
        </a:defRPr>
      </a:lvl2pPr>
      <a:lvl3pPr marL="736997" indent="-194072" algn="l" defTabSz="685800" rtl="0" eaLnBrk="1" latinLnBrk="0" hangingPunct="1">
        <a:lnSpc>
          <a:spcPct val="90000"/>
        </a:lnSpc>
        <a:spcBef>
          <a:spcPts val="300"/>
        </a:spcBef>
        <a:spcAft>
          <a:spcPts val="300"/>
        </a:spcAft>
        <a:buClrTx/>
        <a:buFont typeface="Arial" pitchFamily="34" charset="0"/>
        <a:buChar char="•"/>
        <a:defRPr sz="1800" kern="1200">
          <a:solidFill>
            <a:srgbClr val="000000"/>
          </a:solidFill>
          <a:latin typeface="Trebuchet MS" pitchFamily="34" charset="0"/>
          <a:ea typeface="+mn-ea"/>
          <a:cs typeface="+mn-cs"/>
        </a:defRPr>
      </a:lvl3pPr>
      <a:lvl4pPr marL="941785" indent="-204788" algn="l" defTabSz="685800" rtl="0" eaLnBrk="1" latinLnBrk="0" hangingPunct="1">
        <a:lnSpc>
          <a:spcPct val="90000"/>
        </a:lnSpc>
        <a:spcBef>
          <a:spcPts val="300"/>
        </a:spcBef>
        <a:spcAft>
          <a:spcPts val="300"/>
        </a:spcAft>
        <a:buClrTx/>
        <a:buFont typeface="Arial" pitchFamily="34" charset="0"/>
        <a:buChar char="»"/>
        <a:defRPr sz="1575" kern="1200">
          <a:solidFill>
            <a:srgbClr val="000000"/>
          </a:solidFill>
          <a:latin typeface="Trebuchet MS" pitchFamily="34" charset="0"/>
          <a:ea typeface="+mn-ea"/>
          <a:cs typeface="+mn-cs"/>
        </a:defRPr>
      </a:lvl4pPr>
      <a:lvl5pPr marL="1207294" indent="-194072" algn="l" defTabSz="685800" rtl="0" eaLnBrk="1" latinLnBrk="0" hangingPunct="1">
        <a:lnSpc>
          <a:spcPct val="90000"/>
        </a:lnSpc>
        <a:spcBef>
          <a:spcPts val="300"/>
        </a:spcBef>
        <a:spcAft>
          <a:spcPts val="300"/>
        </a:spcAft>
        <a:buClr>
          <a:schemeClr val="tx1"/>
        </a:buClr>
        <a:buFont typeface="Arial" pitchFamily="34" charset="0"/>
        <a:buNone/>
        <a:defRPr sz="1500"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Ben\Documents\GitHub\Psoc_robot\av\Piezo.mp4" TargetMode="External"/><Relationship Id="rId1" Type="http://schemas.microsoft.com/office/2007/relationships/media" Target="file:///C:\Users\Ben\Documents\GitHub\Psoc_robot\av\Piezo.mp4" TargetMode="External"/><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bendelathouwer@gmail.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hyperlink" Target="mailto:r0446716@thomasmore.b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Marvin the Paranoid android </a:t>
            </a:r>
          </a:p>
        </p:txBody>
      </p:sp>
      <p:sp>
        <p:nvSpPr>
          <p:cNvPr id="4" name="Footer Placeholder 3"/>
          <p:cNvSpPr>
            <a:spLocks noGrp="1"/>
          </p:cNvSpPr>
          <p:nvPr>
            <p:ph type="ftr" sz="quarter" idx="12"/>
          </p:nvPr>
        </p:nvSpPr>
        <p:spPr/>
        <p:txBody>
          <a:bodyPr/>
          <a:lstStyle/>
          <a:p>
            <a:r>
              <a:rPr lang="nl-BE"/>
              <a:t>Project 2 </a:t>
            </a:r>
            <a:endParaRPr lang="nl-BE" dirty="0"/>
          </a:p>
        </p:txBody>
      </p:sp>
      <p:sp>
        <p:nvSpPr>
          <p:cNvPr id="5" name="Slide Number Placeholder 4"/>
          <p:cNvSpPr>
            <a:spLocks noGrp="1"/>
          </p:cNvSpPr>
          <p:nvPr>
            <p:ph type="sldNum" sz="quarter" idx="11"/>
          </p:nvPr>
        </p:nvSpPr>
        <p:spPr/>
        <p:txBody>
          <a:bodyPr/>
          <a:lstStyle/>
          <a:p>
            <a:fld id="{3B80295F-48CD-49FC-897A-CCEC919B8070}" type="slidenum">
              <a:rPr lang="nl-BE" smtClean="0"/>
              <a:pPr/>
              <a:t>1</a:t>
            </a:fld>
            <a:endParaRPr lang="nl-BE" dirty="0"/>
          </a:p>
        </p:txBody>
      </p:sp>
      <p:sp>
        <p:nvSpPr>
          <p:cNvPr id="7" name="Ondertitel 2"/>
          <p:cNvSpPr>
            <a:spLocks noGrp="1"/>
          </p:cNvSpPr>
          <p:nvPr>
            <p:ph type="title"/>
          </p:nvPr>
        </p:nvSpPr>
        <p:spPr/>
        <p:txBody>
          <a:bodyPr/>
          <a:lstStyle/>
          <a:p>
            <a:r>
              <a:rPr lang="en-US" dirty="0"/>
              <a:t>Project </a:t>
            </a:r>
            <a:r>
              <a:rPr lang="nl-BE" dirty="0"/>
              <a:t>voorstelling</a:t>
            </a:r>
            <a:r>
              <a:rPr lang="en-US" dirty="0"/>
              <a:t> </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dirty="0"/>
              <a:t>Gebruikt </a:t>
            </a:r>
            <a:r>
              <a:rPr lang="nl-NL" dirty="0" err="1"/>
              <a:t>piezo</a:t>
            </a:r>
            <a:r>
              <a:rPr lang="nl-NL" dirty="0"/>
              <a:t> elektrisch effect</a:t>
            </a:r>
          </a:p>
          <a:p>
            <a:pPr lvl="2"/>
            <a:r>
              <a:rPr lang="nl-NL" dirty="0"/>
              <a:t>Spanning over een </a:t>
            </a:r>
            <a:r>
              <a:rPr lang="nl-NL" dirty="0" err="1"/>
              <a:t>piezo</a:t>
            </a:r>
            <a:r>
              <a:rPr lang="nl-NL" dirty="0"/>
              <a:t> kristal=&gt; geluid</a:t>
            </a:r>
          </a:p>
          <a:p>
            <a:pPr lvl="2"/>
            <a:r>
              <a:rPr lang="nl-NL" dirty="0"/>
              <a:t>Kracht op een </a:t>
            </a:r>
            <a:r>
              <a:rPr lang="nl-NL" dirty="0" err="1"/>
              <a:t>piezo</a:t>
            </a:r>
            <a:r>
              <a:rPr lang="nl-NL" dirty="0"/>
              <a:t> kristal=&gt;spanning over </a:t>
            </a:r>
            <a:r>
              <a:rPr lang="nl-NL" dirty="0" err="1"/>
              <a:t>piezo</a:t>
            </a:r>
            <a:r>
              <a:rPr lang="nl-NL" dirty="0"/>
              <a:t> kristal opgewekt</a:t>
            </a:r>
          </a:p>
          <a:p>
            <a:pPr lvl="2"/>
            <a:endParaRPr lang="nl-NL" dirty="0"/>
          </a:p>
          <a:p>
            <a:pPr lvl="1"/>
            <a:r>
              <a:rPr lang="nl-NL" dirty="0"/>
              <a:t>Verschillende zend methodes </a:t>
            </a:r>
          </a:p>
          <a:p>
            <a:pPr lvl="2"/>
            <a:r>
              <a:rPr lang="nl-NL" dirty="0"/>
              <a:t>Broadband </a:t>
            </a:r>
          </a:p>
          <a:p>
            <a:pPr lvl="2"/>
            <a:r>
              <a:rPr lang="nl-NL" dirty="0" err="1"/>
              <a:t>Narrow</a:t>
            </a:r>
            <a:r>
              <a:rPr lang="nl-NL" dirty="0"/>
              <a:t> band </a:t>
            </a:r>
          </a:p>
          <a:p>
            <a:pPr lvl="2"/>
            <a:r>
              <a:rPr lang="nl-NL" dirty="0"/>
              <a:t>Correlatie </a:t>
            </a:r>
          </a:p>
          <a:p>
            <a:r>
              <a:rPr lang="nl-NL" dirty="0"/>
              <a:t>Receiver  signaal omgevormd naar </a:t>
            </a:r>
            <a:r>
              <a:rPr lang="nl-NL" dirty="0" err="1"/>
              <a:t>pulsbreedte</a:t>
            </a:r>
            <a:endParaRPr lang="nl-NL" dirty="0"/>
          </a:p>
          <a:p>
            <a:r>
              <a:rPr lang="nl-NL" dirty="0"/>
              <a:t>Afstand  = tijd van </a:t>
            </a:r>
            <a:r>
              <a:rPr lang="nl-NL" dirty="0" err="1"/>
              <a:t>pulsbreedte</a:t>
            </a:r>
            <a:r>
              <a:rPr lang="nl-NL" dirty="0"/>
              <a:t> /58 (afstand in centimeter)</a:t>
            </a:r>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ultrasoon</a:t>
            </a:r>
            <a:r>
              <a:rPr lang="en-US" dirty="0"/>
              <a:t> sensor</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29761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Piezo </a:t>
            </a:r>
            <a:r>
              <a:rPr lang="en-US" dirty="0" err="1"/>
              <a:t>elektrisch</a:t>
            </a:r>
            <a:r>
              <a:rPr lang="en-US" dirty="0"/>
              <a:t> effect (</a:t>
            </a:r>
            <a:r>
              <a:rPr lang="en-US" dirty="0" err="1"/>
              <a:t>filmpje</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2" name="Piezo">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11689" y="836712"/>
            <a:ext cx="9155689" cy="5150306"/>
          </a:xfrm>
        </p:spPr>
      </p:pic>
    </p:spTree>
    <p:extLst>
      <p:ext uri="{BB962C8B-B14F-4D97-AF65-F5344CB8AC3E}">
        <p14:creationId xmlns:p14="http://schemas.microsoft.com/office/powerpoint/2010/main" val="2436770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Gebruikt halfgeleiders</a:t>
            </a:r>
          </a:p>
          <a:p>
            <a:pPr lvl="1"/>
            <a:r>
              <a:rPr lang="nl-NL" dirty="0"/>
              <a:t>Meestal </a:t>
            </a:r>
            <a:r>
              <a:rPr lang="nl-NL" dirty="0" err="1"/>
              <a:t>mosfets</a:t>
            </a:r>
            <a:r>
              <a:rPr lang="nl-NL" dirty="0"/>
              <a:t> , transistors of </a:t>
            </a:r>
            <a:r>
              <a:rPr lang="nl-NL" dirty="0" err="1"/>
              <a:t>IGBT’s</a:t>
            </a:r>
            <a:endParaRPr lang="nl-NL" dirty="0"/>
          </a:p>
          <a:p>
            <a:pPr lvl="2"/>
            <a:r>
              <a:rPr lang="nl-NL" dirty="0"/>
              <a:t>IGBT’S  staat voor </a:t>
            </a:r>
            <a:r>
              <a:rPr lang="nl-NL" dirty="0" err="1"/>
              <a:t>Insulated</a:t>
            </a:r>
            <a:r>
              <a:rPr lang="nl-NL" dirty="0"/>
              <a:t> </a:t>
            </a:r>
            <a:r>
              <a:rPr lang="nl-NL" dirty="0" err="1"/>
              <a:t>gated</a:t>
            </a:r>
            <a:r>
              <a:rPr lang="nl-NL" dirty="0"/>
              <a:t> Bipolair Transistor</a:t>
            </a:r>
          </a:p>
          <a:p>
            <a:pPr lvl="2"/>
            <a:r>
              <a:rPr lang="nl-NL" dirty="0" err="1"/>
              <a:t>Mosfet</a:t>
            </a:r>
            <a:r>
              <a:rPr lang="nl-NL" dirty="0"/>
              <a:t> en transistor in elkaar</a:t>
            </a:r>
          </a:p>
          <a:p>
            <a:pPr lvl="2"/>
            <a:endParaRPr lang="nl-NL" dirty="0"/>
          </a:p>
          <a:p>
            <a:r>
              <a:rPr lang="nl-NL" dirty="0"/>
              <a:t> juist aansturen laat onze motor draaien</a:t>
            </a:r>
          </a:p>
          <a:p>
            <a:endParaRPr lang="nl-NL" dirty="0"/>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motordriver</a:t>
            </a:r>
            <a:r>
              <a:rPr lang="en-US" dirty="0"/>
              <a:t>(h-</a:t>
            </a:r>
            <a:r>
              <a:rPr lang="en-US" dirty="0" err="1"/>
              <a:t>brug</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12</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580112" y="3047898"/>
            <a:ext cx="3212976" cy="3212976"/>
          </a:xfrm>
          <a:prstGeom prst="rect">
            <a:avLst/>
          </a:prstGeom>
        </p:spPr>
      </p:pic>
    </p:spTree>
    <p:extLst>
      <p:ext uri="{BB962C8B-B14F-4D97-AF65-F5344CB8AC3E}">
        <p14:creationId xmlns:p14="http://schemas.microsoft.com/office/powerpoint/2010/main" val="104239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Wat zit er in </a:t>
            </a:r>
            <a:r>
              <a:rPr lang="en-US" dirty="0" err="1"/>
              <a:t>onze</a:t>
            </a:r>
            <a:r>
              <a:rPr lang="en-US" dirty="0"/>
              <a:t> motor driver(h-</a:t>
            </a:r>
            <a:r>
              <a:rPr lang="en-US" dirty="0" err="1"/>
              <a:t>brug</a:t>
            </a:r>
            <a:r>
              <a:rPr lang="en-US"/>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13</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8" name="Tijdelijke aanduiding voor inhoud 3"/>
          <p:cNvPicPr>
            <a:picLocks noGrp="1" noChangeAspect="1"/>
          </p:cNvPicPr>
          <p:nvPr>
            <p:ph idx="1"/>
          </p:nvPr>
        </p:nvPicPr>
        <p:blipFill>
          <a:blip r:embed="rId3"/>
          <a:stretch>
            <a:fillRect/>
          </a:stretch>
        </p:blipFill>
        <p:spPr>
          <a:xfrm>
            <a:off x="143508" y="1714488"/>
            <a:ext cx="8910990" cy="3550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7430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Interrupt basis </a:t>
            </a:r>
          </a:p>
          <a:p>
            <a:pPr lvl="1"/>
            <a:r>
              <a:rPr lang="en-US" dirty="0"/>
              <a:t>Fired op positive flank </a:t>
            </a:r>
          </a:p>
          <a:p>
            <a:pPr lvl="1"/>
            <a:r>
              <a:rPr lang="en-US" dirty="0" err="1"/>
              <a:t>Stopt</a:t>
            </a:r>
            <a:r>
              <a:rPr lang="en-US" dirty="0"/>
              <a:t> op </a:t>
            </a:r>
            <a:r>
              <a:rPr lang="en-US" dirty="0" err="1"/>
              <a:t>negatieve</a:t>
            </a:r>
            <a:r>
              <a:rPr lang="en-US" dirty="0"/>
              <a:t> flank</a:t>
            </a:r>
          </a:p>
          <a:p>
            <a:r>
              <a:rPr lang="en-US" dirty="0"/>
              <a:t>Tijd van </a:t>
            </a:r>
            <a:r>
              <a:rPr lang="en-US" dirty="0" err="1"/>
              <a:t>puls</a:t>
            </a:r>
            <a:r>
              <a:rPr lang="en-US" dirty="0"/>
              <a:t> = Tijd </a:t>
            </a:r>
            <a:r>
              <a:rPr lang="en-US" dirty="0" err="1"/>
              <a:t>neg</a:t>
            </a:r>
            <a:r>
              <a:rPr lang="en-US" dirty="0"/>
              <a:t> flank – tijd </a:t>
            </a:r>
            <a:r>
              <a:rPr lang="en-US" dirty="0" err="1"/>
              <a:t>pos</a:t>
            </a:r>
            <a:r>
              <a:rPr lang="en-US" dirty="0"/>
              <a:t> flank</a:t>
            </a:r>
          </a:p>
          <a:p>
            <a:pPr lvl="1"/>
            <a:r>
              <a:rPr lang="en-US" dirty="0" err="1"/>
              <a:t>Tijd</a:t>
            </a:r>
            <a:r>
              <a:rPr lang="en-US" dirty="0"/>
              <a:t> </a:t>
            </a:r>
            <a:r>
              <a:rPr lang="en-US" dirty="0" err="1"/>
              <a:t>wanneer</a:t>
            </a:r>
            <a:r>
              <a:rPr lang="en-US" dirty="0"/>
              <a:t> </a:t>
            </a:r>
            <a:r>
              <a:rPr lang="en-US" dirty="0" err="1"/>
              <a:t>puls</a:t>
            </a:r>
            <a:r>
              <a:rPr lang="en-US" dirty="0"/>
              <a:t> </a:t>
            </a:r>
            <a:r>
              <a:rPr lang="en-US" dirty="0" err="1"/>
              <a:t>plaatsvindt</a:t>
            </a:r>
            <a:r>
              <a:rPr lang="en-US" dirty="0"/>
              <a:t> </a:t>
            </a:r>
          </a:p>
          <a:p>
            <a:pPr marL="342900" lvl="1" indent="0">
              <a:buNone/>
            </a:pPr>
            <a:endParaRPr lang="en-GB" dirty="0"/>
          </a:p>
          <a:p>
            <a:endParaRPr lang="en-GB" dirty="0"/>
          </a:p>
        </p:txBody>
      </p:sp>
      <p:sp>
        <p:nvSpPr>
          <p:cNvPr id="3" name="Titel 2"/>
          <p:cNvSpPr>
            <a:spLocks noGrp="1"/>
          </p:cNvSpPr>
          <p:nvPr>
            <p:ph type="title"/>
          </p:nvPr>
        </p:nvSpPr>
        <p:spPr/>
        <p:txBody>
          <a:bodyPr/>
          <a:lstStyle/>
          <a:p>
            <a:r>
              <a:rPr lang="en-US" dirty="0" err="1"/>
              <a:t>Puls</a:t>
            </a:r>
            <a:r>
              <a:rPr lang="en-US" dirty="0"/>
              <a:t> </a:t>
            </a:r>
            <a:r>
              <a:rPr lang="en-US" dirty="0" err="1"/>
              <a:t>breeDte</a:t>
            </a:r>
            <a:r>
              <a:rPr lang="en-US" dirty="0"/>
              <a:t> meting</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14</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293581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Demo time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92572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fontScale="92500" lnSpcReduction="20000"/>
          </a:bodyPr>
          <a:lstStyle/>
          <a:p>
            <a:r>
              <a:rPr lang="en-US" dirty="0"/>
              <a:t>Hoe </a:t>
            </a:r>
            <a:r>
              <a:rPr lang="en-US" dirty="0" err="1"/>
              <a:t>werkt</a:t>
            </a:r>
            <a:r>
              <a:rPr lang="en-US" dirty="0"/>
              <a:t> </a:t>
            </a:r>
            <a:r>
              <a:rPr lang="en-US" dirty="0" err="1"/>
              <a:t>mijn</a:t>
            </a:r>
            <a:r>
              <a:rPr lang="en-US" dirty="0"/>
              <a:t> </a:t>
            </a:r>
            <a:r>
              <a:rPr lang="en-US" dirty="0" err="1"/>
              <a:t>hc</a:t>
            </a:r>
            <a:r>
              <a:rPr lang="en-US" dirty="0"/>
              <a:t>–sr04 </a:t>
            </a:r>
            <a:r>
              <a:rPr lang="en-US" dirty="0" err="1"/>
              <a:t>ultrasoon</a:t>
            </a:r>
            <a:r>
              <a:rPr lang="en-US" dirty="0"/>
              <a:t> sensor</a:t>
            </a:r>
          </a:p>
          <a:p>
            <a:pPr lvl="2"/>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 </a:t>
            </a:r>
          </a:p>
          <a:p>
            <a:r>
              <a:rPr lang="en-US" dirty="0"/>
              <a:t>Hoe </a:t>
            </a:r>
            <a:r>
              <a:rPr lang="en-US" dirty="0" err="1"/>
              <a:t>werkt</a:t>
            </a:r>
            <a:r>
              <a:rPr lang="en-US" dirty="0"/>
              <a:t> een </a:t>
            </a:r>
            <a:r>
              <a:rPr lang="en-US" dirty="0" err="1"/>
              <a:t>rc</a:t>
            </a:r>
            <a:r>
              <a:rPr lang="en-US" dirty="0"/>
              <a:t> </a:t>
            </a:r>
            <a:r>
              <a:rPr lang="en-US" dirty="0" err="1"/>
              <a:t>zender</a:t>
            </a:r>
            <a:r>
              <a:rPr lang="en-US" dirty="0"/>
              <a:t> </a:t>
            </a:r>
            <a:r>
              <a:rPr lang="en-US" dirty="0" err="1"/>
              <a:t>en</a:t>
            </a:r>
            <a:r>
              <a:rPr lang="en-US" dirty="0"/>
              <a:t> </a:t>
            </a:r>
            <a:r>
              <a:rPr lang="en-US" dirty="0" err="1"/>
              <a:t>ontvanger</a:t>
            </a:r>
            <a:endParaRPr lang="en-US" dirty="0"/>
          </a:p>
          <a:p>
            <a:pPr lvl="2"/>
            <a:r>
              <a:rPr lang="en-US" dirty="0"/>
              <a:t>Spectrum </a:t>
            </a:r>
            <a:r>
              <a:rPr lang="en-US" dirty="0" err="1"/>
              <a:t>dxe</a:t>
            </a:r>
            <a:r>
              <a:rPr lang="en-US" dirty="0"/>
              <a:t> </a:t>
            </a:r>
            <a:r>
              <a:rPr lang="en-US" dirty="0" err="1"/>
              <a:t>zender</a:t>
            </a:r>
            <a:r>
              <a:rPr lang="en-US" dirty="0"/>
              <a:t> </a:t>
            </a:r>
            <a:r>
              <a:rPr lang="en-US" dirty="0" err="1"/>
              <a:t>en</a:t>
            </a:r>
            <a:r>
              <a:rPr lang="en-US" dirty="0"/>
              <a:t> </a:t>
            </a:r>
            <a:r>
              <a:rPr lang="en-US" dirty="0" err="1"/>
              <a:t>ontvanger</a:t>
            </a:r>
            <a:r>
              <a:rPr lang="en-US" dirty="0"/>
              <a:t> </a:t>
            </a:r>
          </a:p>
          <a:p>
            <a:pPr lvl="2"/>
            <a:r>
              <a:rPr lang="en-US" dirty="0"/>
              <a:t>Servo signal </a:t>
            </a:r>
          </a:p>
          <a:p>
            <a:r>
              <a:rPr lang="en-US" dirty="0"/>
              <a:t>Hoe </a:t>
            </a:r>
            <a:r>
              <a:rPr lang="en-US" dirty="0" err="1"/>
              <a:t>werkt</a:t>
            </a:r>
            <a:r>
              <a:rPr lang="en-US" dirty="0"/>
              <a:t> </a:t>
            </a:r>
            <a:r>
              <a:rPr lang="en-US" dirty="0" err="1"/>
              <a:t>mijn</a:t>
            </a:r>
            <a:r>
              <a:rPr lang="en-US" dirty="0"/>
              <a:t> TB6612FNG BOB</a:t>
            </a:r>
          </a:p>
          <a:p>
            <a:pPr lvl="1"/>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 </a:t>
            </a:r>
          </a:p>
          <a:p>
            <a:pPr marL="0" indent="0">
              <a:buNone/>
            </a:pPr>
            <a:endParaRPr lang="en-US" dirty="0"/>
          </a:p>
          <a:p>
            <a:r>
              <a:rPr lang="en-US" dirty="0"/>
              <a:t>Code </a:t>
            </a:r>
            <a:r>
              <a:rPr lang="en-US" dirty="0" err="1"/>
              <a:t>uitleg</a:t>
            </a:r>
            <a:endParaRPr lang="en-US" dirty="0"/>
          </a:p>
          <a:p>
            <a:pPr lvl="1"/>
            <a:r>
              <a:rPr lang="en-US" dirty="0" err="1"/>
              <a:t>Blokschema</a:t>
            </a:r>
            <a:r>
              <a:rPr lang="en-US" dirty="0"/>
              <a:t> </a:t>
            </a:r>
            <a:r>
              <a:rPr lang="en-US" dirty="0" err="1"/>
              <a:t>programma</a:t>
            </a:r>
            <a:r>
              <a:rPr lang="en-US" dirty="0"/>
              <a:t> </a:t>
            </a:r>
          </a:p>
          <a:p>
            <a:pPr lvl="1"/>
            <a:r>
              <a:rPr lang="en-US" dirty="0" err="1"/>
              <a:t>Pulsbreedte</a:t>
            </a:r>
            <a:r>
              <a:rPr lang="en-US" dirty="0"/>
              <a:t> meting</a:t>
            </a:r>
          </a:p>
          <a:p>
            <a:pPr lvl="1"/>
            <a:r>
              <a:rPr lang="en-US" dirty="0" err="1"/>
              <a:t>Normaliseren</a:t>
            </a:r>
            <a:r>
              <a:rPr lang="en-US" dirty="0"/>
              <a:t> van </a:t>
            </a:r>
            <a:r>
              <a:rPr lang="en-US" dirty="0" err="1"/>
              <a:t>controle</a:t>
            </a:r>
            <a:r>
              <a:rPr lang="en-US" dirty="0"/>
              <a:t> </a:t>
            </a:r>
            <a:r>
              <a:rPr lang="en-US" dirty="0" err="1"/>
              <a:t>organen</a:t>
            </a:r>
            <a:endParaRPr lang="en-US" dirty="0"/>
          </a:p>
          <a:p>
            <a:pPr lvl="1"/>
            <a:r>
              <a:rPr lang="en-US" dirty="0" err="1"/>
              <a:t>Aansturen</a:t>
            </a:r>
            <a:r>
              <a:rPr lang="en-US" dirty="0"/>
              <a:t>  van de </a:t>
            </a:r>
            <a:r>
              <a:rPr lang="en-US" dirty="0" err="1"/>
              <a:t>motordriver</a:t>
            </a:r>
            <a:r>
              <a:rPr lang="en-US" dirty="0"/>
              <a:t> </a:t>
            </a:r>
          </a:p>
          <a:p>
            <a:pPr lvl="1"/>
            <a:r>
              <a:rPr lang="en-US" dirty="0" err="1"/>
              <a:t>Triggeren</a:t>
            </a:r>
            <a:r>
              <a:rPr lang="en-US" dirty="0"/>
              <a:t> van </a:t>
            </a:r>
            <a:r>
              <a:rPr lang="en-US" dirty="0" err="1"/>
              <a:t>ultrasoon</a:t>
            </a:r>
            <a:r>
              <a:rPr lang="en-US" dirty="0"/>
              <a:t> sensor 	 </a:t>
            </a:r>
            <a:endParaRPr lang="en-GB" dirty="0"/>
          </a:p>
          <a:p>
            <a:endParaRPr lang="en-GB" dirty="0"/>
          </a:p>
        </p:txBody>
      </p:sp>
      <p:sp>
        <p:nvSpPr>
          <p:cNvPr id="3" name="Titel 2"/>
          <p:cNvSpPr>
            <a:spLocks noGrp="1"/>
          </p:cNvSpPr>
          <p:nvPr>
            <p:ph type="title"/>
          </p:nvPr>
        </p:nvSpPr>
        <p:spPr/>
        <p:txBody>
          <a:bodyPr/>
          <a:lstStyle/>
          <a:p>
            <a:r>
              <a:rPr lang="nl-BE" dirty="0"/>
              <a:t>Praktische uiteenzetting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Picture 5"/>
          <p:cNvPicPr>
            <a:picLocks noChangeAspect="1"/>
          </p:cNvPicPr>
          <p:nvPr/>
        </p:nvPicPr>
        <p:blipFill>
          <a:blip r:embed="rId3"/>
          <a:stretch>
            <a:fillRect/>
          </a:stretch>
        </p:blipFill>
        <p:spPr>
          <a:xfrm>
            <a:off x="6084168" y="1412776"/>
            <a:ext cx="2806748" cy="2145804"/>
          </a:xfrm>
          <a:prstGeom prst="rect">
            <a:avLst/>
          </a:prstGeom>
        </p:spPr>
      </p:pic>
    </p:spTree>
    <p:extLst>
      <p:ext uri="{BB962C8B-B14F-4D97-AF65-F5344CB8AC3E}">
        <p14:creationId xmlns:p14="http://schemas.microsoft.com/office/powerpoint/2010/main" val="189701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dirty="0"/>
          </a:p>
        </p:txBody>
      </p:sp>
      <p:sp>
        <p:nvSpPr>
          <p:cNvPr id="3" name="Titel 2"/>
          <p:cNvSpPr>
            <a:spLocks noGrp="1"/>
          </p:cNvSpPr>
          <p:nvPr>
            <p:ph type="title"/>
          </p:nvPr>
        </p:nvSpPr>
        <p:spPr/>
        <p:txBody>
          <a:bodyPr/>
          <a:lstStyle/>
          <a:p>
            <a:r>
              <a:rPr lang="en-US" dirty="0"/>
              <a:t>Hoe </a:t>
            </a:r>
            <a:r>
              <a:rPr lang="en-US" dirty="0" err="1"/>
              <a:t>werkt</a:t>
            </a:r>
            <a:r>
              <a:rPr lang="en-US" dirty="0"/>
              <a:t> de HC-SR04</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 y="1928061"/>
            <a:ext cx="9047747" cy="4072689"/>
          </a:xfrm>
          <a:prstGeom prst="rect">
            <a:avLst/>
          </a:prstGeom>
        </p:spPr>
      </p:pic>
    </p:spTree>
    <p:extLst>
      <p:ext uri="{BB962C8B-B14F-4D97-AF65-F5344CB8AC3E}">
        <p14:creationId xmlns:p14="http://schemas.microsoft.com/office/powerpoint/2010/main" val="226556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sturen</a:t>
            </a:r>
            <a:r>
              <a:rPr lang="en-US" dirty="0"/>
              <a:t> we </a:t>
            </a:r>
            <a:r>
              <a:rPr lang="en-US" dirty="0" err="1"/>
              <a:t>deze</a:t>
            </a:r>
            <a:r>
              <a:rPr lang="en-US" dirty="0"/>
              <a:t> </a:t>
            </a:r>
            <a:r>
              <a:rPr lang="en-US" dirty="0" err="1"/>
              <a:t>aan</a:t>
            </a:r>
            <a:r>
              <a:rPr lang="en-US" dirty="0"/>
              <a:t> (</a:t>
            </a:r>
            <a:r>
              <a:rPr lang="en-US" dirty="0" err="1"/>
              <a:t>theoretisch</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 y="1819776"/>
            <a:ext cx="9143999" cy="4180974"/>
          </a:xfrm>
          <a:prstGeom prst="rect">
            <a:avLst/>
          </a:prstGeom>
        </p:spPr>
      </p:pic>
    </p:spTree>
    <p:extLst>
      <p:ext uri="{BB962C8B-B14F-4D97-AF65-F5344CB8AC3E}">
        <p14:creationId xmlns:p14="http://schemas.microsoft.com/office/powerpoint/2010/main" val="353681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err="1"/>
              <a:t>Praktische</a:t>
            </a:r>
            <a:r>
              <a:rPr lang="en-US" dirty="0"/>
              <a:t> </a:t>
            </a:r>
            <a:r>
              <a:rPr lang="en-US" dirty="0" err="1"/>
              <a:t>aansturing</a:t>
            </a:r>
            <a:r>
              <a:rPr lang="en-US" dirty="0"/>
              <a:t> </a:t>
            </a:r>
            <a:br>
              <a:rPr lang="en-US" dirty="0"/>
            </a:br>
            <a:r>
              <a:rPr lang="en-US" dirty="0"/>
              <a:t>(Triger pin)</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1152000"/>
            <a:ext cx="9144000" cy="4428001"/>
          </a:xfrm>
          <a:prstGeom prst="rect">
            <a:avLst/>
          </a:prstGeom>
        </p:spPr>
      </p:pic>
    </p:spTree>
    <p:extLst>
      <p:ext uri="{BB962C8B-B14F-4D97-AF65-F5344CB8AC3E}">
        <p14:creationId xmlns:p14="http://schemas.microsoft.com/office/powerpoint/2010/main" val="133470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BE" dirty="0"/>
              <a:t>Waarom</a:t>
            </a:r>
            <a:r>
              <a:rPr lang="en-US" dirty="0"/>
              <a:t> </a:t>
            </a:r>
            <a:r>
              <a:rPr lang="nl-BE" dirty="0"/>
              <a:t>mijn</a:t>
            </a:r>
            <a:r>
              <a:rPr lang="en-US" dirty="0"/>
              <a:t> project </a:t>
            </a:r>
          </a:p>
          <a:p>
            <a:r>
              <a:rPr lang="nl-BE" dirty="0"/>
              <a:t>Theoretische</a:t>
            </a:r>
            <a:r>
              <a:rPr lang="en-US" dirty="0"/>
              <a:t> </a:t>
            </a:r>
            <a:r>
              <a:rPr lang="nl-BE" dirty="0"/>
              <a:t>uiteenzetting</a:t>
            </a:r>
          </a:p>
          <a:p>
            <a:r>
              <a:rPr lang="nl-BE" dirty="0"/>
              <a:t>Demo </a:t>
            </a:r>
          </a:p>
          <a:p>
            <a:r>
              <a:rPr lang="nl-BE" dirty="0"/>
              <a:t>Praktische uiteenzetting </a:t>
            </a:r>
          </a:p>
          <a:p>
            <a:pPr marL="0" indent="0">
              <a:buNone/>
            </a:pPr>
            <a:endParaRPr lang="en-US" dirty="0"/>
          </a:p>
        </p:txBody>
      </p:sp>
      <p:sp>
        <p:nvSpPr>
          <p:cNvPr id="3" name="Title 2"/>
          <p:cNvSpPr>
            <a:spLocks noGrp="1"/>
          </p:cNvSpPr>
          <p:nvPr>
            <p:ph type="title"/>
          </p:nvPr>
        </p:nvSpPr>
        <p:spPr/>
        <p:txBody>
          <a:bodyPr/>
          <a:lstStyle/>
          <a:p>
            <a:r>
              <a:rPr lang="en-US" dirty="0"/>
              <a:t>Hoe </a:t>
            </a:r>
            <a:r>
              <a:rPr lang="nl-BE" dirty="0"/>
              <a:t>verloopt</a:t>
            </a:r>
            <a:r>
              <a:rPr lang="en-US" dirty="0"/>
              <a:t> de </a:t>
            </a:r>
            <a:r>
              <a:rPr lang="nl-BE" dirty="0"/>
              <a:t>presentatie</a:t>
            </a:r>
            <a:endParaRPr lang="en-US"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2</a:t>
            </a:fld>
            <a:endParaRPr lang="nl-BE" dirty="0"/>
          </a:p>
        </p:txBody>
      </p:sp>
      <p:sp>
        <p:nvSpPr>
          <p:cNvPr id="5" name="Footer Placeholder 4"/>
          <p:cNvSpPr>
            <a:spLocks noGrp="1"/>
          </p:cNvSpPr>
          <p:nvPr>
            <p:ph type="ftr" sz="quarter" idx="12"/>
          </p:nvPr>
        </p:nvSpPr>
        <p:spPr/>
        <p:txBody>
          <a:bodyPr/>
          <a:lstStyle/>
          <a:p>
            <a:r>
              <a:rPr lang="nl-BE" dirty="0"/>
              <a:t>Project 2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Echo </a:t>
            </a:r>
            <a:r>
              <a:rPr lang="en-US" dirty="0" err="1"/>
              <a:t>puls</a:t>
            </a:r>
            <a:r>
              <a:rPr lang="en-US" dirty="0"/>
              <a:t> min distance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8510" y="1152000"/>
            <a:ext cx="9144000" cy="4427999"/>
          </a:xfrm>
          <a:prstGeom prst="rect">
            <a:avLst/>
          </a:prstGeom>
        </p:spPr>
      </p:pic>
    </p:spTree>
    <p:extLst>
      <p:ext uri="{BB962C8B-B14F-4D97-AF65-F5344CB8AC3E}">
        <p14:creationId xmlns:p14="http://schemas.microsoft.com/office/powerpoint/2010/main" val="421456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80" y="764704"/>
            <a:ext cx="9121120" cy="5184576"/>
          </a:xfrm>
        </p:spPr>
      </p:pic>
      <p:sp>
        <p:nvSpPr>
          <p:cNvPr id="3" name="Titel 2"/>
          <p:cNvSpPr>
            <a:spLocks noGrp="1"/>
          </p:cNvSpPr>
          <p:nvPr>
            <p:ph type="title"/>
          </p:nvPr>
        </p:nvSpPr>
        <p:spPr/>
        <p:txBody>
          <a:bodyPr/>
          <a:lstStyle/>
          <a:p>
            <a:r>
              <a:rPr lang="en-US" dirty="0"/>
              <a:t>Echo </a:t>
            </a:r>
            <a:r>
              <a:rPr lang="en-US" dirty="0" err="1"/>
              <a:t>puls</a:t>
            </a:r>
            <a:r>
              <a:rPr lang="en-US" dirty="0"/>
              <a:t> min distance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201565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Spectrum </a:t>
            </a:r>
            <a:r>
              <a:rPr lang="nl-NL" dirty="0" err="1"/>
              <a:t>dxe</a:t>
            </a:r>
            <a:r>
              <a:rPr lang="nl-NL" dirty="0"/>
              <a:t> zender gebruikt </a:t>
            </a:r>
          </a:p>
          <a:p>
            <a:pPr lvl="1"/>
            <a:r>
              <a:rPr lang="nl-NL" dirty="0"/>
              <a:t>Speciale modulatie techniek gebruikt voor te zenden </a:t>
            </a:r>
          </a:p>
          <a:p>
            <a:r>
              <a:rPr lang="nl-NL" dirty="0"/>
              <a:t>Ontvanger :AR610 </a:t>
            </a:r>
          </a:p>
          <a:p>
            <a:pPr lvl="2"/>
            <a:r>
              <a:rPr lang="nl-NL" dirty="0"/>
              <a:t>Stuurt </a:t>
            </a:r>
            <a:r>
              <a:rPr lang="nl-NL" dirty="0" err="1"/>
              <a:t>servo</a:t>
            </a:r>
            <a:r>
              <a:rPr lang="nl-NL" dirty="0"/>
              <a:t> signalen uit </a:t>
            </a:r>
          </a:p>
          <a:p>
            <a:pPr lvl="2"/>
            <a:r>
              <a:rPr lang="nl-NL" dirty="0" err="1"/>
              <a:t>Pulsbreedte</a:t>
            </a:r>
            <a:r>
              <a:rPr lang="nl-NL" dirty="0"/>
              <a:t> verschilt van fabrikant tot fabrikant 	</a:t>
            </a:r>
          </a:p>
          <a:p>
            <a:pPr marL="342900" lvl="1" indent="0">
              <a:buNone/>
            </a:pPr>
            <a:endParaRPr lang="nl-NL" dirty="0"/>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rc</a:t>
            </a:r>
            <a:r>
              <a:rPr lang="en-US" dirty="0"/>
              <a:t> </a:t>
            </a:r>
            <a:r>
              <a:rPr lang="en-US" dirty="0" err="1"/>
              <a:t>zender</a:t>
            </a:r>
            <a:r>
              <a:rPr lang="en-US" dirty="0"/>
              <a:t> </a:t>
            </a:r>
            <a:r>
              <a:rPr lang="en-US" dirty="0" err="1"/>
              <a:t>en</a:t>
            </a:r>
            <a:r>
              <a:rPr lang="en-US" dirty="0"/>
              <a:t> </a:t>
            </a:r>
            <a:r>
              <a:rPr lang="en-US" dirty="0" err="1"/>
              <a:t>ontvanger</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22</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84932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zit zo een servo signal er uit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23</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1196752"/>
            <a:ext cx="9144000" cy="4156910"/>
          </a:xfrm>
          <a:prstGeom prst="rect">
            <a:avLst/>
          </a:prstGeom>
        </p:spPr>
      </p:pic>
    </p:spTree>
    <p:extLst>
      <p:ext uri="{BB962C8B-B14F-4D97-AF65-F5344CB8AC3E}">
        <p14:creationId xmlns:p14="http://schemas.microsoft.com/office/powerpoint/2010/main" val="372446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dirty="0"/>
          </a:p>
        </p:txBody>
      </p:sp>
      <p:sp>
        <p:nvSpPr>
          <p:cNvPr id="3" name="Titel 2"/>
          <p:cNvSpPr>
            <a:spLocks noGrp="1"/>
          </p:cNvSpPr>
          <p:nvPr>
            <p:ph type="title"/>
          </p:nvPr>
        </p:nvSpPr>
        <p:spPr/>
        <p:txBody>
          <a:bodyPr/>
          <a:lstStyle/>
          <a:p>
            <a:r>
              <a:rPr lang="en-US" dirty="0"/>
              <a:t>Hoe </a:t>
            </a:r>
            <a:r>
              <a:rPr lang="en-US" dirty="0" err="1"/>
              <a:t>werkt</a:t>
            </a:r>
            <a:r>
              <a:rPr lang="en-US" dirty="0"/>
              <a:t> </a:t>
            </a:r>
            <a:r>
              <a:rPr lang="en-US" dirty="0" err="1"/>
              <a:t>mijn</a:t>
            </a:r>
            <a:r>
              <a:rPr lang="en-US" dirty="0"/>
              <a:t> TB6612FNG BOB</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24</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35496" y="1646802"/>
            <a:ext cx="9144000" cy="3618402"/>
          </a:xfrm>
          <a:prstGeom prst="rect">
            <a:avLst/>
          </a:prstGeom>
        </p:spPr>
      </p:pic>
    </p:spTree>
    <p:extLst>
      <p:ext uri="{BB962C8B-B14F-4D97-AF65-F5344CB8AC3E}">
        <p14:creationId xmlns:p14="http://schemas.microsoft.com/office/powerpoint/2010/main" val="93749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5"/>
          <p:cNvPicPr>
            <a:picLocks noChangeAspect="1"/>
          </p:cNvPicPr>
          <p:nvPr/>
        </p:nvPicPr>
        <p:blipFill>
          <a:blip r:embed="rId3"/>
          <a:stretch>
            <a:fillRect/>
          </a:stretch>
        </p:blipFill>
        <p:spPr>
          <a:xfrm>
            <a:off x="0" y="1807745"/>
            <a:ext cx="9144000" cy="3565472"/>
          </a:xfrm>
          <a:prstGeom prst="rect">
            <a:avLst/>
          </a:prstGeom>
        </p:spPr>
      </p:pic>
    </p:spTree>
    <p:extLst>
      <p:ext uri="{BB962C8B-B14F-4D97-AF65-F5344CB8AC3E}">
        <p14:creationId xmlns:p14="http://schemas.microsoft.com/office/powerpoint/2010/main" val="195029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pPr marL="0" indent="0">
              <a:buNone/>
            </a:pPr>
            <a:endParaRPr lang="en-GB" dirty="0"/>
          </a:p>
        </p:txBody>
      </p:sp>
      <p:sp>
        <p:nvSpPr>
          <p:cNvPr id="3" name="Titel 2"/>
          <p:cNvSpPr>
            <a:spLocks noGrp="1"/>
          </p:cNvSpPr>
          <p:nvPr>
            <p:ph type="title"/>
          </p:nvPr>
        </p:nvSpPr>
        <p:spPr/>
        <p:txBody>
          <a:bodyPr/>
          <a:lstStyle/>
          <a:p>
            <a:endParaRPr lang="en-GB"/>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
        <p:nvSpPr>
          <p:cNvPr id="6" name="Rechthoek 5"/>
          <p:cNvSpPr/>
          <p:nvPr/>
        </p:nvSpPr>
        <p:spPr>
          <a:xfrm>
            <a:off x="251520" y="1714488"/>
            <a:ext cx="1080120" cy="1174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Controle</a:t>
            </a:r>
            <a:r>
              <a:rPr lang="en-US" sz="1200" dirty="0"/>
              <a:t> </a:t>
            </a:r>
            <a:r>
              <a:rPr lang="en-US" sz="1200" dirty="0" err="1"/>
              <a:t>organen</a:t>
            </a:r>
            <a:r>
              <a:rPr lang="en-US" sz="1200" dirty="0"/>
              <a:t> </a:t>
            </a:r>
          </a:p>
          <a:p>
            <a:pPr algn="ctr"/>
            <a:endParaRPr lang="en-GB" sz="1200" dirty="0"/>
          </a:p>
        </p:txBody>
      </p:sp>
      <p:sp>
        <p:nvSpPr>
          <p:cNvPr id="7" name="Pijl-rechts 6"/>
          <p:cNvSpPr/>
          <p:nvPr/>
        </p:nvSpPr>
        <p:spPr>
          <a:xfrm>
            <a:off x="1331640" y="2112693"/>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hthoek 7"/>
          <p:cNvSpPr/>
          <p:nvPr/>
        </p:nvSpPr>
        <p:spPr>
          <a:xfrm>
            <a:off x="2231728" y="1714488"/>
            <a:ext cx="1080120" cy="1151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organen</a:t>
            </a:r>
            <a:endParaRPr lang="en-US" sz="1200" dirty="0"/>
          </a:p>
          <a:p>
            <a:r>
              <a:rPr lang="en-US" sz="1200" dirty="0" err="1"/>
              <a:t>Controle</a:t>
            </a:r>
            <a:endParaRPr lang="en-US" sz="1200" dirty="0"/>
          </a:p>
          <a:p>
            <a:r>
              <a:rPr lang="en-US" sz="1200" dirty="0" err="1"/>
              <a:t>Inlezen</a:t>
            </a:r>
            <a:r>
              <a:rPr lang="en-US" sz="1200" dirty="0"/>
              <a:t> op interrupt basis  </a:t>
            </a:r>
          </a:p>
          <a:p>
            <a:pPr algn="ctr"/>
            <a:endParaRPr lang="en-GB" sz="1200" dirty="0"/>
          </a:p>
        </p:txBody>
      </p:sp>
      <p:sp>
        <p:nvSpPr>
          <p:cNvPr id="11" name="Pijl-rechts 10"/>
          <p:cNvSpPr/>
          <p:nvPr/>
        </p:nvSpPr>
        <p:spPr>
          <a:xfrm>
            <a:off x="3328310" y="2112693"/>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hthoek 11"/>
          <p:cNvSpPr/>
          <p:nvPr/>
        </p:nvSpPr>
        <p:spPr>
          <a:xfrm>
            <a:off x="4262873" y="1721250"/>
            <a:ext cx="1080120" cy="124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Normaliseren</a:t>
            </a:r>
            <a:r>
              <a:rPr lang="en-US" sz="1200" dirty="0"/>
              <a:t> </a:t>
            </a:r>
          </a:p>
          <a:p>
            <a:pPr algn="ctr"/>
            <a:r>
              <a:rPr lang="en-US" sz="1200" dirty="0" err="1"/>
              <a:t>Controle</a:t>
            </a:r>
            <a:r>
              <a:rPr lang="en-US" sz="1200" dirty="0"/>
              <a:t> </a:t>
            </a:r>
            <a:endParaRPr lang="en-GB" sz="1200" dirty="0"/>
          </a:p>
          <a:p>
            <a:pPr algn="ctr"/>
            <a:r>
              <a:rPr lang="en-US" sz="1200" dirty="0" err="1"/>
              <a:t>Orgaanen</a:t>
            </a:r>
            <a:r>
              <a:rPr lang="en-US" sz="1200" dirty="0"/>
              <a:t> </a:t>
            </a:r>
          </a:p>
        </p:txBody>
      </p:sp>
      <p:sp>
        <p:nvSpPr>
          <p:cNvPr id="13" name="Rechthoek 12"/>
          <p:cNvSpPr/>
          <p:nvPr/>
        </p:nvSpPr>
        <p:spPr>
          <a:xfrm>
            <a:off x="6298897" y="1728356"/>
            <a:ext cx="1080120" cy="124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Denorm-aliseren</a:t>
            </a:r>
            <a:r>
              <a:rPr lang="en-US" sz="1200" dirty="0"/>
              <a:t> </a:t>
            </a:r>
          </a:p>
          <a:p>
            <a:pPr algn="ctr"/>
            <a:r>
              <a:rPr lang="en-US" sz="1200" dirty="0" err="1"/>
              <a:t>Controler</a:t>
            </a:r>
            <a:r>
              <a:rPr lang="en-US" sz="1200" dirty="0"/>
              <a:t> </a:t>
            </a:r>
            <a:r>
              <a:rPr lang="en-US" sz="1200" dirty="0" err="1"/>
              <a:t>organen</a:t>
            </a:r>
            <a:r>
              <a:rPr lang="en-US" sz="1200" dirty="0"/>
              <a:t> </a:t>
            </a:r>
          </a:p>
        </p:txBody>
      </p:sp>
      <p:sp>
        <p:nvSpPr>
          <p:cNvPr id="14" name="Pijl-rechts 13"/>
          <p:cNvSpPr/>
          <p:nvPr/>
        </p:nvSpPr>
        <p:spPr>
          <a:xfrm>
            <a:off x="5380795" y="2111648"/>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Pijl-rechts 14"/>
          <p:cNvSpPr/>
          <p:nvPr/>
        </p:nvSpPr>
        <p:spPr>
          <a:xfrm>
            <a:off x="251520" y="3483006"/>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hthoek 15"/>
          <p:cNvSpPr/>
          <p:nvPr/>
        </p:nvSpPr>
        <p:spPr>
          <a:xfrm>
            <a:off x="1169622" y="3051097"/>
            <a:ext cx="1080120" cy="1350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Gedenor-maliseerde</a:t>
            </a:r>
            <a:r>
              <a:rPr lang="en-US" sz="1200" dirty="0"/>
              <a:t> </a:t>
            </a:r>
            <a:r>
              <a:rPr lang="en-US" sz="1200" dirty="0" err="1"/>
              <a:t>waarde</a:t>
            </a:r>
            <a:r>
              <a:rPr lang="en-US" sz="1200" dirty="0"/>
              <a:t> </a:t>
            </a:r>
            <a:r>
              <a:rPr lang="en-US" sz="1200" dirty="0" err="1"/>
              <a:t>omzetten</a:t>
            </a:r>
            <a:r>
              <a:rPr lang="en-US" sz="1200" dirty="0"/>
              <a:t> </a:t>
            </a:r>
            <a:r>
              <a:rPr lang="en-US" sz="1200" dirty="0" err="1"/>
              <a:t>naar</a:t>
            </a:r>
            <a:r>
              <a:rPr lang="en-US" sz="1200" dirty="0"/>
              <a:t> </a:t>
            </a:r>
            <a:r>
              <a:rPr lang="en-US" sz="1200" dirty="0" err="1"/>
              <a:t>pwm</a:t>
            </a:r>
            <a:r>
              <a:rPr lang="en-US" sz="1200" dirty="0"/>
              <a:t> </a:t>
            </a:r>
          </a:p>
        </p:txBody>
      </p:sp>
      <p:sp>
        <p:nvSpPr>
          <p:cNvPr id="17" name="Pijl-rechts 16"/>
          <p:cNvSpPr/>
          <p:nvPr/>
        </p:nvSpPr>
        <p:spPr>
          <a:xfrm>
            <a:off x="2249742" y="3483006"/>
            <a:ext cx="918102" cy="378042"/>
          </a:xfrm>
          <a:prstGeom prst="rightArrow">
            <a:avLst>
              <a:gd name="adj1" fmla="val 5345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hthoek 17"/>
          <p:cNvSpPr/>
          <p:nvPr/>
        </p:nvSpPr>
        <p:spPr>
          <a:xfrm>
            <a:off x="3166292" y="3051097"/>
            <a:ext cx="1080120" cy="1458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Pwm</a:t>
            </a:r>
            <a:r>
              <a:rPr lang="en-US" sz="1200" dirty="0"/>
              <a:t> </a:t>
            </a:r>
            <a:r>
              <a:rPr lang="en-US" sz="1200" dirty="0" err="1"/>
              <a:t>naar</a:t>
            </a:r>
            <a:r>
              <a:rPr lang="en-US" sz="1200" dirty="0"/>
              <a:t> </a:t>
            </a:r>
            <a:r>
              <a:rPr lang="en-US" sz="1200" dirty="0" err="1"/>
              <a:t>motordriver</a:t>
            </a:r>
            <a:r>
              <a:rPr lang="en-US" sz="1200" dirty="0"/>
              <a:t> </a:t>
            </a:r>
            <a:r>
              <a:rPr lang="en-US" sz="1200" dirty="0" err="1"/>
              <a:t>sturen</a:t>
            </a:r>
            <a:r>
              <a:rPr lang="en-US" sz="1200" dirty="0"/>
              <a:t> </a:t>
            </a:r>
            <a:r>
              <a:rPr lang="en-US" sz="1200" dirty="0" err="1"/>
              <a:t>en</a:t>
            </a:r>
            <a:r>
              <a:rPr lang="en-US" sz="1200" dirty="0"/>
              <a:t> </a:t>
            </a:r>
            <a:r>
              <a:rPr lang="en-US" sz="1200" dirty="0" err="1"/>
              <a:t>motordriver</a:t>
            </a:r>
            <a:r>
              <a:rPr lang="en-US" sz="1200" dirty="0"/>
              <a:t> </a:t>
            </a:r>
            <a:r>
              <a:rPr lang="en-US" sz="1200" dirty="0" err="1"/>
              <a:t>aansturen</a:t>
            </a:r>
            <a:endParaRPr lang="en-US" sz="1200" dirty="0"/>
          </a:p>
        </p:txBody>
      </p:sp>
    </p:spTree>
    <p:extLst>
      <p:ext uri="{BB962C8B-B14F-4D97-AF65-F5344CB8AC3E}">
        <p14:creationId xmlns:p14="http://schemas.microsoft.com/office/powerpoint/2010/main" val="160709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Op </a:t>
            </a:r>
            <a:r>
              <a:rPr lang="en-US" dirty="0" err="1"/>
              <a:t>naar</a:t>
            </a:r>
            <a:r>
              <a:rPr lang="en-US" dirty="0"/>
              <a:t> de IDE</a:t>
            </a:r>
            <a:endParaRPr lang="en-GB" dirty="0"/>
          </a:p>
          <a:p>
            <a:endParaRPr lang="en-GB" dirty="0"/>
          </a:p>
        </p:txBody>
      </p:sp>
      <p:sp>
        <p:nvSpPr>
          <p:cNvPr id="3" name="Titel 2"/>
          <p:cNvSpPr>
            <a:spLocks noGrp="1"/>
          </p:cNvSpPr>
          <p:nvPr>
            <p:ph type="title"/>
          </p:nvPr>
        </p:nvSpPr>
        <p:spPr/>
        <p:txBody>
          <a:bodyPr/>
          <a:lstStyle/>
          <a:p>
            <a:r>
              <a:rPr lang="en-US" dirty="0"/>
              <a:t>Code </a:t>
            </a:r>
            <a:r>
              <a:rPr lang="en-US" dirty="0" err="1"/>
              <a:t>uitleg</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3405779" y="2204864"/>
            <a:ext cx="5306173" cy="2592288"/>
          </a:xfrm>
          <a:prstGeom prst="rect">
            <a:avLst/>
          </a:prstGeom>
        </p:spPr>
      </p:pic>
    </p:spTree>
    <p:extLst>
      <p:ext uri="{BB962C8B-B14F-4D97-AF65-F5344CB8AC3E}">
        <p14:creationId xmlns:p14="http://schemas.microsoft.com/office/powerpoint/2010/main" val="2392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Problemen</a:t>
            </a:r>
            <a:r>
              <a:rPr lang="en-US" dirty="0"/>
              <a:t> met timer interrupt</a:t>
            </a:r>
          </a:p>
          <a:p>
            <a:pPr lvl="1"/>
            <a:r>
              <a:rPr lang="en-US" dirty="0" err="1"/>
              <a:t>Verdoken</a:t>
            </a:r>
            <a:r>
              <a:rPr lang="en-US" dirty="0"/>
              <a:t> </a:t>
            </a:r>
            <a:r>
              <a:rPr lang="en-US" dirty="0" err="1"/>
              <a:t>asm</a:t>
            </a:r>
            <a:r>
              <a:rPr lang="en-US" dirty="0"/>
              <a:t> file</a:t>
            </a:r>
          </a:p>
          <a:p>
            <a:r>
              <a:rPr lang="en-US" dirty="0"/>
              <a:t>settings die steeds op default </a:t>
            </a:r>
            <a:r>
              <a:rPr lang="en-US" dirty="0" err="1"/>
              <a:t>terug</a:t>
            </a:r>
            <a:r>
              <a:rPr lang="en-US" dirty="0"/>
              <a:t> </a:t>
            </a:r>
            <a:r>
              <a:rPr lang="en-US" dirty="0" err="1"/>
              <a:t>werden</a:t>
            </a:r>
            <a:r>
              <a:rPr lang="en-US" dirty="0"/>
              <a:t> </a:t>
            </a:r>
            <a:r>
              <a:rPr lang="en-US" dirty="0" err="1"/>
              <a:t>gezet</a:t>
            </a:r>
            <a:endParaRPr lang="en-US" dirty="0"/>
          </a:p>
          <a:p>
            <a:pPr lvl="1"/>
            <a:r>
              <a:rPr lang="en-US" dirty="0" err="1"/>
              <a:t>Verwarrend</a:t>
            </a:r>
            <a:r>
              <a:rPr lang="en-US" dirty="0"/>
              <a:t> </a:t>
            </a:r>
          </a:p>
          <a:p>
            <a:pPr lvl="2"/>
            <a:r>
              <a:rPr lang="en-US" dirty="0"/>
              <a:t>Nog </a:t>
            </a:r>
            <a:r>
              <a:rPr lang="en-US" dirty="0" err="1"/>
              <a:t>niet</a:t>
            </a:r>
            <a:r>
              <a:rPr lang="en-US" dirty="0"/>
              <a:t> </a:t>
            </a:r>
            <a:r>
              <a:rPr lang="en-US" dirty="0" err="1"/>
              <a:t>gevonden</a:t>
            </a:r>
            <a:r>
              <a:rPr lang="en-US" dirty="0"/>
              <a:t> </a:t>
            </a:r>
            <a:r>
              <a:rPr lang="en-US" dirty="0" err="1"/>
              <a:t>waarom</a:t>
            </a:r>
            <a:r>
              <a:rPr lang="en-US" dirty="0"/>
              <a:t> </a:t>
            </a:r>
          </a:p>
          <a:p>
            <a:r>
              <a:rPr lang="en-US" dirty="0"/>
              <a:t>LCD </a:t>
            </a:r>
            <a:r>
              <a:rPr lang="en-US" dirty="0" err="1"/>
              <a:t>interferentie</a:t>
            </a:r>
            <a:r>
              <a:rPr lang="en-US" dirty="0"/>
              <a:t> </a:t>
            </a:r>
          </a:p>
          <a:p>
            <a:pPr lvl="1"/>
            <a:r>
              <a:rPr lang="en-US" dirty="0" err="1"/>
              <a:t>Motordriver</a:t>
            </a:r>
            <a:r>
              <a:rPr lang="en-US" dirty="0"/>
              <a:t> </a:t>
            </a:r>
            <a:r>
              <a:rPr lang="en-US" dirty="0" err="1"/>
              <a:t>zelfde</a:t>
            </a:r>
            <a:r>
              <a:rPr lang="en-US" dirty="0"/>
              <a:t> bus </a:t>
            </a:r>
            <a:r>
              <a:rPr lang="en-US" dirty="0" err="1"/>
              <a:t>als</a:t>
            </a:r>
            <a:r>
              <a:rPr lang="en-US" dirty="0"/>
              <a:t> LCD</a:t>
            </a:r>
          </a:p>
          <a:p>
            <a:pPr lvl="1"/>
            <a:r>
              <a:rPr lang="en-US" dirty="0"/>
              <a:t>LCD op bus 2 </a:t>
            </a:r>
            <a:r>
              <a:rPr lang="en-US" dirty="0" err="1"/>
              <a:t>gezet</a:t>
            </a:r>
            <a:r>
              <a:rPr lang="en-US" dirty="0"/>
              <a:t>, </a:t>
            </a:r>
            <a:r>
              <a:rPr lang="en-US" dirty="0" err="1"/>
              <a:t>motordriver</a:t>
            </a:r>
            <a:r>
              <a:rPr lang="en-US" dirty="0"/>
              <a:t> in </a:t>
            </a:r>
            <a:r>
              <a:rPr lang="en-US" dirty="0" err="1"/>
              <a:t>zijn</a:t>
            </a:r>
            <a:r>
              <a:rPr lang="en-US" dirty="0"/>
              <a:t> </a:t>
            </a:r>
            <a:r>
              <a:rPr lang="en-US" dirty="0" err="1"/>
              <a:t>geheel</a:t>
            </a:r>
            <a:r>
              <a:rPr lang="en-US" dirty="0"/>
              <a:t> op bus 1, </a:t>
            </a:r>
            <a:r>
              <a:rPr lang="en-US" dirty="0" err="1"/>
              <a:t>zat</a:t>
            </a:r>
            <a:r>
              <a:rPr lang="en-US" dirty="0"/>
              <a:t> </a:t>
            </a:r>
            <a:r>
              <a:rPr lang="en-US" dirty="0" err="1"/>
              <a:t>voordien</a:t>
            </a:r>
            <a:r>
              <a:rPr lang="en-US" dirty="0"/>
              <a:t> op </a:t>
            </a:r>
            <a:r>
              <a:rPr lang="en-US" dirty="0" err="1"/>
              <a:t>zowel</a:t>
            </a:r>
            <a:r>
              <a:rPr lang="en-US" dirty="0"/>
              <a:t> 1 </a:t>
            </a:r>
            <a:r>
              <a:rPr lang="en-US" dirty="0" err="1"/>
              <a:t>als</a:t>
            </a:r>
            <a:r>
              <a:rPr lang="en-US" dirty="0"/>
              <a:t> 2</a:t>
            </a:r>
            <a:endParaRPr lang="en-GB" dirty="0"/>
          </a:p>
          <a:p>
            <a:endParaRPr lang="en-US" dirty="0"/>
          </a:p>
          <a:p>
            <a:endParaRPr lang="en-GB" dirty="0"/>
          </a:p>
        </p:txBody>
      </p:sp>
      <p:sp>
        <p:nvSpPr>
          <p:cNvPr id="3" name="Titel 2"/>
          <p:cNvSpPr>
            <a:spLocks noGrp="1"/>
          </p:cNvSpPr>
          <p:nvPr>
            <p:ph type="title"/>
          </p:nvPr>
        </p:nvSpPr>
        <p:spPr/>
        <p:txBody>
          <a:bodyPr/>
          <a:lstStyle/>
          <a:p>
            <a:r>
              <a:rPr lang="en-US" dirty="0" err="1"/>
              <a:t>Problemen</a:t>
            </a:r>
            <a:r>
              <a:rPr lang="en-US" dirty="0"/>
              <a:t> </a:t>
            </a:r>
            <a:r>
              <a:rPr lang="en-US" dirty="0" err="1"/>
              <a:t>tijdens</a:t>
            </a:r>
            <a:r>
              <a:rPr lang="en-US" dirty="0"/>
              <a:t> project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13086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Altium</a:t>
            </a:r>
            <a:r>
              <a:rPr lang="en-US" dirty="0"/>
              <a:t> </a:t>
            </a:r>
            <a:r>
              <a:rPr lang="nl-NL" dirty="0"/>
              <a:t>gebruiken</a:t>
            </a:r>
            <a:r>
              <a:rPr lang="en-US" dirty="0"/>
              <a:t> </a:t>
            </a:r>
          </a:p>
          <a:p>
            <a:r>
              <a:rPr lang="en-US" dirty="0" err="1"/>
              <a:t>Psoc</a:t>
            </a:r>
            <a:r>
              <a:rPr lang="en-US" dirty="0"/>
              <a:t> </a:t>
            </a:r>
            <a:r>
              <a:rPr lang="nl-NL" dirty="0"/>
              <a:t>gebruiken</a:t>
            </a:r>
            <a:r>
              <a:rPr lang="en-US" dirty="0"/>
              <a:t> </a:t>
            </a:r>
          </a:p>
          <a:p>
            <a:pPr lvl="1"/>
            <a:r>
              <a:rPr lang="en-US" dirty="0" err="1"/>
              <a:t>Interupts</a:t>
            </a:r>
            <a:r>
              <a:rPr lang="en-US" dirty="0"/>
              <a:t> </a:t>
            </a:r>
            <a:r>
              <a:rPr lang="en-US" dirty="0" err="1"/>
              <a:t>gebruiken</a:t>
            </a:r>
            <a:r>
              <a:rPr lang="en-US" dirty="0"/>
              <a:t> </a:t>
            </a:r>
          </a:p>
          <a:p>
            <a:r>
              <a:rPr lang="nl-NL" dirty="0"/>
              <a:t>Normaliseren</a:t>
            </a:r>
            <a:r>
              <a:rPr lang="en-US" dirty="0"/>
              <a:t> van </a:t>
            </a:r>
            <a:r>
              <a:rPr lang="nl-NL" dirty="0"/>
              <a:t>waardes</a:t>
            </a:r>
            <a:r>
              <a:rPr lang="en-US" dirty="0"/>
              <a:t> </a:t>
            </a:r>
          </a:p>
        </p:txBody>
      </p:sp>
      <p:sp>
        <p:nvSpPr>
          <p:cNvPr id="3" name="Titel 2"/>
          <p:cNvSpPr>
            <a:spLocks noGrp="1"/>
          </p:cNvSpPr>
          <p:nvPr>
            <p:ph type="title"/>
          </p:nvPr>
        </p:nvSpPr>
        <p:spPr/>
        <p:txBody>
          <a:bodyPr/>
          <a:lstStyle/>
          <a:p>
            <a:r>
              <a:rPr lang="en-US" dirty="0"/>
              <a:t>Wat </a:t>
            </a:r>
            <a:r>
              <a:rPr lang="en-US" dirty="0" err="1"/>
              <a:t>geleerd</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24782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Altijd</a:t>
            </a:r>
            <a:r>
              <a:rPr lang="en-US" dirty="0"/>
              <a:t> al een robot </a:t>
            </a:r>
            <a:r>
              <a:rPr lang="en-US" dirty="0" err="1"/>
              <a:t>willen</a:t>
            </a:r>
            <a:r>
              <a:rPr lang="en-US" dirty="0"/>
              <a:t> </a:t>
            </a:r>
            <a:r>
              <a:rPr lang="en-US" dirty="0" err="1"/>
              <a:t>gebruiken</a:t>
            </a:r>
            <a:r>
              <a:rPr lang="en-US" dirty="0"/>
              <a:t> </a:t>
            </a:r>
          </a:p>
          <a:p>
            <a:r>
              <a:rPr lang="en-US" dirty="0" err="1"/>
              <a:t>Interesse</a:t>
            </a:r>
            <a:r>
              <a:rPr lang="en-US" dirty="0"/>
              <a:t> in </a:t>
            </a:r>
            <a:r>
              <a:rPr lang="en-US" dirty="0" err="1"/>
              <a:t>psoc’s</a:t>
            </a:r>
            <a:endParaRPr lang="en-US" dirty="0"/>
          </a:p>
          <a:p>
            <a:endParaRPr lang="en-GB" dirty="0"/>
          </a:p>
        </p:txBody>
      </p:sp>
      <p:sp>
        <p:nvSpPr>
          <p:cNvPr id="3" name="Titel 2"/>
          <p:cNvSpPr>
            <a:spLocks noGrp="1"/>
          </p:cNvSpPr>
          <p:nvPr>
            <p:ph type="title"/>
          </p:nvPr>
        </p:nvSpPr>
        <p:spPr/>
        <p:txBody>
          <a:bodyPr/>
          <a:lstStyle/>
          <a:p>
            <a:r>
              <a:rPr lang="en-US" dirty="0" err="1"/>
              <a:t>Waarom</a:t>
            </a:r>
            <a:r>
              <a:rPr lang="en-US" dirty="0"/>
              <a:t> </a:t>
            </a:r>
            <a:r>
              <a:rPr lang="en-US" dirty="0" err="1"/>
              <a:t>dit</a:t>
            </a:r>
            <a:r>
              <a:rPr lang="en-US" dirty="0"/>
              <a:t> project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a:t>
            </a:fld>
            <a:endParaRPr lang="nl-BE" dirty="0"/>
          </a:p>
        </p:txBody>
      </p:sp>
      <p:sp>
        <p:nvSpPr>
          <p:cNvPr id="5" name="Tijdelijke aanduiding voor voettekst 4"/>
          <p:cNvSpPr>
            <a:spLocks noGrp="1"/>
          </p:cNvSpPr>
          <p:nvPr>
            <p:ph type="ftr" sz="quarter" idx="12"/>
          </p:nvPr>
        </p:nvSpPr>
        <p:spPr>
          <a:xfrm>
            <a:off x="1979712" y="6084000"/>
            <a:ext cx="4032424" cy="441344"/>
          </a:xfrm>
        </p:spPr>
        <p:txBody>
          <a:bodyPr/>
          <a:lstStyle/>
          <a:p>
            <a:r>
              <a:rPr lang="nl-BE" dirty="0"/>
              <a:t>Project 2 </a:t>
            </a:r>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5584" y="2492896"/>
            <a:ext cx="5338416" cy="3483120"/>
          </a:xfrm>
          <a:prstGeom prst="rect">
            <a:avLst/>
          </a:prstGeom>
        </p:spPr>
      </p:pic>
    </p:spTree>
    <p:extLst>
      <p:ext uri="{BB962C8B-B14F-4D97-AF65-F5344CB8AC3E}">
        <p14:creationId xmlns:p14="http://schemas.microsoft.com/office/powerpoint/2010/main" val="301426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3848" y="2492896"/>
            <a:ext cx="5940152" cy="3450357"/>
          </a:xfrm>
          <a:prstGeom prst="rect">
            <a:avLst/>
          </a:prstGeom>
        </p:spPr>
      </p:pic>
      <p:sp>
        <p:nvSpPr>
          <p:cNvPr id="2" name="Tijdelijke aanduiding voor inhoud 1"/>
          <p:cNvSpPr>
            <a:spLocks noGrp="1"/>
          </p:cNvSpPr>
          <p:nvPr>
            <p:ph idx="1"/>
          </p:nvPr>
        </p:nvSpPr>
        <p:spPr/>
        <p:txBody>
          <a:bodyPr/>
          <a:lstStyle/>
          <a:p>
            <a:r>
              <a:rPr lang="en-US" dirty="0"/>
              <a:t>PCB </a:t>
            </a:r>
            <a:r>
              <a:rPr lang="en-US" dirty="0" err="1"/>
              <a:t>ontwerpen</a:t>
            </a:r>
            <a:r>
              <a:rPr lang="en-US" dirty="0"/>
              <a:t> in </a:t>
            </a:r>
            <a:r>
              <a:rPr lang="en-US" dirty="0" err="1"/>
              <a:t>Altium</a:t>
            </a:r>
            <a:endParaRPr lang="en-US" dirty="0"/>
          </a:p>
          <a:p>
            <a:r>
              <a:rPr lang="en-US" dirty="0"/>
              <a:t>2de microcontroller </a:t>
            </a:r>
          </a:p>
          <a:p>
            <a:pPr lvl="1"/>
            <a:r>
              <a:rPr lang="en-US" dirty="0"/>
              <a:t>Voor encoders in te </a:t>
            </a:r>
            <a:r>
              <a:rPr lang="en-US" dirty="0" err="1"/>
              <a:t>lezen</a:t>
            </a:r>
            <a:r>
              <a:rPr lang="en-US" dirty="0"/>
              <a:t> </a:t>
            </a:r>
            <a:r>
              <a:rPr lang="en-US" dirty="0" err="1"/>
              <a:t>en</a:t>
            </a:r>
            <a:r>
              <a:rPr lang="en-US" dirty="0"/>
              <a:t> </a:t>
            </a:r>
            <a:r>
              <a:rPr lang="en-US" dirty="0" err="1"/>
              <a:t>dochter</a:t>
            </a:r>
            <a:r>
              <a:rPr lang="en-US" dirty="0"/>
              <a:t> </a:t>
            </a:r>
            <a:r>
              <a:rPr lang="en-US" dirty="0" err="1"/>
              <a:t>borden</a:t>
            </a:r>
            <a:r>
              <a:rPr lang="en-US" dirty="0"/>
              <a:t> toe te </a:t>
            </a:r>
            <a:r>
              <a:rPr lang="en-US" dirty="0" err="1"/>
              <a:t>laten</a:t>
            </a:r>
            <a:r>
              <a:rPr lang="en-US" dirty="0"/>
              <a:t> </a:t>
            </a:r>
          </a:p>
          <a:p>
            <a:r>
              <a:rPr lang="en-US" dirty="0"/>
              <a:t>De robot </a:t>
            </a:r>
            <a:r>
              <a:rPr lang="en-US" dirty="0" err="1"/>
              <a:t>IoT</a:t>
            </a:r>
            <a:r>
              <a:rPr lang="en-US" dirty="0"/>
              <a:t> </a:t>
            </a:r>
            <a:r>
              <a:rPr lang="nl-NL" dirty="0"/>
              <a:t>maken</a:t>
            </a:r>
          </a:p>
          <a:p>
            <a:pPr lvl="1"/>
            <a:r>
              <a:rPr lang="en-US" dirty="0" err="1"/>
              <a:t>Dmv</a:t>
            </a:r>
            <a:r>
              <a:rPr lang="en-US" dirty="0"/>
              <a:t> ESP8266</a:t>
            </a:r>
          </a:p>
          <a:p>
            <a:endParaRPr lang="en-GB" dirty="0"/>
          </a:p>
        </p:txBody>
      </p:sp>
      <p:sp>
        <p:nvSpPr>
          <p:cNvPr id="3" name="Titel 2"/>
          <p:cNvSpPr>
            <a:spLocks noGrp="1"/>
          </p:cNvSpPr>
          <p:nvPr>
            <p:ph type="title"/>
          </p:nvPr>
        </p:nvSpPr>
        <p:spPr/>
        <p:txBody>
          <a:bodyPr/>
          <a:lstStyle/>
          <a:p>
            <a:r>
              <a:rPr lang="en-US" dirty="0" err="1"/>
              <a:t>Toekomst</a:t>
            </a:r>
            <a:r>
              <a:rPr lang="en-US" dirty="0"/>
              <a:t> </a:t>
            </a:r>
            <a:r>
              <a:rPr lang="en-US" dirty="0" err="1"/>
              <a:t>plannen</a:t>
            </a:r>
            <a:r>
              <a:rPr lang="en-US" dirty="0"/>
              <a:t> (WIP)</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515467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Vragen</a:t>
            </a:r>
            <a:r>
              <a:rPr lang="en-US" dirty="0"/>
              <a:t> </a:t>
            </a:r>
            <a:r>
              <a:rPr lang="en-US" dirty="0" err="1"/>
              <a:t>en</a:t>
            </a:r>
            <a:r>
              <a:rPr lang="en-US" dirty="0"/>
              <a:t> </a:t>
            </a:r>
            <a:r>
              <a:rPr lang="en-US" dirty="0" err="1"/>
              <a:t>Antwoorden</a:t>
            </a:r>
            <a:endParaRPr lang="en-US" dirty="0"/>
          </a:p>
          <a:p>
            <a:endParaRPr lang="en-US" dirty="0"/>
          </a:p>
          <a:p>
            <a:r>
              <a:rPr lang="en-US" dirty="0">
                <a:hlinkClick r:id="rId3"/>
              </a:rPr>
              <a:t>bendelathouwer@gmail.com</a:t>
            </a:r>
            <a:endParaRPr lang="en-US" dirty="0"/>
          </a:p>
          <a:p>
            <a:r>
              <a:rPr lang="en-US" dirty="0">
                <a:hlinkClick r:id="rId4"/>
              </a:rPr>
              <a:t>r0446716@thomasmore.be</a:t>
            </a:r>
            <a:endParaRPr lang="en-US" dirty="0"/>
          </a:p>
          <a:p>
            <a:pPr marL="0" indent="0">
              <a:buNone/>
            </a:pPr>
            <a:endParaRPr lang="en-GB" dirty="0"/>
          </a:p>
        </p:txBody>
      </p:sp>
      <p:sp>
        <p:nvSpPr>
          <p:cNvPr id="3" name="Titel 2"/>
          <p:cNvSpPr>
            <a:spLocks noGrp="1"/>
          </p:cNvSpPr>
          <p:nvPr>
            <p:ph type="title"/>
          </p:nvPr>
        </p:nvSpPr>
        <p:spPr/>
        <p:txBody>
          <a:bodyPr/>
          <a:lstStyle/>
          <a:p>
            <a:r>
              <a:rPr lang="en-US" dirty="0"/>
              <a:t>Dank u</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8" name="Picture 7"/>
          <p:cNvPicPr>
            <a:picLocks noChangeAspect="1"/>
          </p:cNvPicPr>
          <p:nvPr/>
        </p:nvPicPr>
        <p:blipFill>
          <a:blip r:embed="rId5"/>
          <a:stretch>
            <a:fillRect/>
          </a:stretch>
        </p:blipFill>
        <p:spPr>
          <a:xfrm>
            <a:off x="5436096" y="1361600"/>
            <a:ext cx="3568700" cy="4470400"/>
          </a:xfrm>
          <a:prstGeom prst="rect">
            <a:avLst/>
          </a:prstGeom>
        </p:spPr>
      </p:pic>
    </p:spTree>
    <p:extLst>
      <p:ext uri="{BB962C8B-B14F-4D97-AF65-F5344CB8AC3E}">
        <p14:creationId xmlns:p14="http://schemas.microsoft.com/office/powerpoint/2010/main" val="2916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Wat is een robot </a:t>
            </a:r>
          </a:p>
          <a:p>
            <a:r>
              <a:rPr lang="en-US" dirty="0"/>
              <a:t>Wat is een </a:t>
            </a:r>
            <a:r>
              <a:rPr lang="en-US" dirty="0" err="1"/>
              <a:t>psoc</a:t>
            </a:r>
            <a:r>
              <a:rPr lang="en-US" dirty="0"/>
              <a:t>  </a:t>
            </a:r>
          </a:p>
          <a:p>
            <a:pPr lvl="1"/>
            <a:r>
              <a:rPr lang="en-US" dirty="0"/>
              <a:t>Wat zit er in een </a:t>
            </a:r>
            <a:r>
              <a:rPr lang="en-US" dirty="0" err="1"/>
              <a:t>psoc</a:t>
            </a:r>
            <a:r>
              <a:rPr lang="en-US" dirty="0"/>
              <a:t> </a:t>
            </a:r>
          </a:p>
          <a:p>
            <a:r>
              <a:rPr lang="en-US" dirty="0"/>
              <a:t>Hoe </a:t>
            </a:r>
            <a:r>
              <a:rPr lang="en-US" dirty="0" err="1"/>
              <a:t>werkt</a:t>
            </a:r>
            <a:r>
              <a:rPr lang="en-US" dirty="0"/>
              <a:t> een </a:t>
            </a:r>
            <a:r>
              <a:rPr lang="en-US" dirty="0" err="1"/>
              <a:t>ultrasoon</a:t>
            </a:r>
            <a:r>
              <a:rPr lang="en-US" dirty="0"/>
              <a:t> </a:t>
            </a:r>
            <a:r>
              <a:rPr lang="en-US" dirty="0" err="1"/>
              <a:t>afstandssensor</a:t>
            </a:r>
            <a:endParaRPr lang="en-US" dirty="0"/>
          </a:p>
          <a:p>
            <a:r>
              <a:rPr lang="en-US" dirty="0"/>
              <a:t>Hoe </a:t>
            </a:r>
            <a:r>
              <a:rPr lang="en-US" dirty="0" err="1"/>
              <a:t>werkt</a:t>
            </a:r>
            <a:r>
              <a:rPr lang="en-US" dirty="0"/>
              <a:t> een motor driver</a:t>
            </a:r>
          </a:p>
          <a:p>
            <a:pPr lvl="1"/>
            <a:r>
              <a:rPr lang="en-US" dirty="0"/>
              <a:t>Wat zit er in een motor driver</a:t>
            </a:r>
          </a:p>
          <a:p>
            <a:r>
              <a:rPr lang="en-US" dirty="0" err="1"/>
              <a:t>Pulsbreedte</a:t>
            </a:r>
            <a:r>
              <a:rPr lang="en-US" dirty="0"/>
              <a:t> meting</a:t>
            </a:r>
          </a:p>
          <a:p>
            <a:pPr marL="0" indent="0">
              <a:buNone/>
            </a:pPr>
            <a:endParaRPr lang="en-US" dirty="0"/>
          </a:p>
          <a:p>
            <a:endParaRPr lang="en-GB" dirty="0"/>
          </a:p>
        </p:txBody>
      </p:sp>
      <p:sp>
        <p:nvSpPr>
          <p:cNvPr id="3" name="Titel 2"/>
          <p:cNvSpPr>
            <a:spLocks noGrp="1"/>
          </p:cNvSpPr>
          <p:nvPr>
            <p:ph type="title"/>
          </p:nvPr>
        </p:nvSpPr>
        <p:spPr/>
        <p:txBody>
          <a:bodyPr/>
          <a:lstStyle/>
          <a:p>
            <a:r>
              <a:rPr lang="en-US" dirty="0" err="1"/>
              <a:t>Theoretische</a:t>
            </a:r>
            <a:r>
              <a:rPr lang="en-US" dirty="0"/>
              <a:t> </a:t>
            </a:r>
            <a:r>
              <a:rPr lang="en-US" dirty="0" err="1"/>
              <a:t>uiteenzetting</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4</a:t>
            </a:fld>
            <a:endParaRPr lang="nl-BE" dirty="0"/>
          </a:p>
        </p:txBody>
      </p:sp>
      <p:sp>
        <p:nvSpPr>
          <p:cNvPr id="5" name="Tijdelijke aanduiding voor voettekst 4"/>
          <p:cNvSpPr>
            <a:spLocks noGrp="1"/>
          </p:cNvSpPr>
          <p:nvPr>
            <p:ph type="ftr" sz="quarter" idx="12"/>
          </p:nvPr>
        </p:nvSpPr>
        <p:spPr/>
        <p:txBody>
          <a:bodyPr/>
          <a:lstStyle/>
          <a:p>
            <a:r>
              <a:rPr lang="nl-BE" dirty="0"/>
              <a:t>Project 2 </a:t>
            </a:r>
          </a:p>
        </p:txBody>
      </p:sp>
    </p:spTree>
    <p:extLst>
      <p:ext uri="{BB962C8B-B14F-4D97-AF65-F5344CB8AC3E}">
        <p14:creationId xmlns:p14="http://schemas.microsoft.com/office/powerpoint/2010/main" val="3104626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Autonome</a:t>
            </a:r>
            <a:r>
              <a:rPr lang="en-US" dirty="0"/>
              <a:t> </a:t>
            </a:r>
            <a:r>
              <a:rPr lang="nl-NL" dirty="0"/>
              <a:t>machine</a:t>
            </a:r>
          </a:p>
          <a:p>
            <a:pPr lvl="1"/>
            <a:r>
              <a:rPr lang="nl-NL" dirty="0"/>
              <a:t>Programmeerbaar</a:t>
            </a:r>
          </a:p>
          <a:p>
            <a:pPr lvl="1"/>
            <a:r>
              <a:rPr lang="nl-NL" dirty="0"/>
              <a:t>Maar voor verschillende taken </a:t>
            </a:r>
          </a:p>
          <a:p>
            <a:r>
              <a:rPr lang="nl-NL" dirty="0"/>
              <a:t>≠ numerieke machine </a:t>
            </a:r>
          </a:p>
          <a:p>
            <a:pPr lvl="1"/>
            <a:r>
              <a:rPr lang="nl-NL" dirty="0"/>
              <a:t>Programmeerbaar</a:t>
            </a:r>
          </a:p>
          <a:p>
            <a:pPr lvl="1"/>
            <a:r>
              <a:rPr lang="nl-NL" dirty="0"/>
              <a:t>Maar voor slechts een taak </a:t>
            </a:r>
            <a:r>
              <a:rPr lang="en-US" dirty="0"/>
              <a:t> </a:t>
            </a:r>
          </a:p>
          <a:p>
            <a:pPr lvl="1"/>
            <a:endParaRPr lang="en-US" dirty="0"/>
          </a:p>
          <a:p>
            <a:pPr marL="0" indent="0">
              <a:buNone/>
            </a:pPr>
            <a:endParaRPr lang="en-US" dirty="0"/>
          </a:p>
          <a:p>
            <a:pPr marL="0" indent="0">
              <a:buNone/>
            </a:pPr>
            <a:endParaRPr lang="en-GB" dirty="0"/>
          </a:p>
        </p:txBody>
      </p:sp>
      <p:sp>
        <p:nvSpPr>
          <p:cNvPr id="3" name="Titel 2"/>
          <p:cNvSpPr>
            <a:spLocks noGrp="1"/>
          </p:cNvSpPr>
          <p:nvPr>
            <p:ph type="title"/>
          </p:nvPr>
        </p:nvSpPr>
        <p:spPr/>
        <p:txBody>
          <a:bodyPr/>
          <a:lstStyle/>
          <a:p>
            <a:r>
              <a:rPr lang="en-US" dirty="0"/>
              <a:t>Wat is een robot?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533938"/>
            <a:ext cx="4427983" cy="2196802"/>
          </a:xfrm>
          <a:prstGeom prst="rect">
            <a:avLst/>
          </a:prstGeom>
        </p:spPr>
      </p:pic>
    </p:spTree>
    <p:extLst>
      <p:ext uri="{BB962C8B-B14F-4D97-AF65-F5344CB8AC3E}">
        <p14:creationId xmlns:p14="http://schemas.microsoft.com/office/powerpoint/2010/main" val="344114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err="1"/>
              <a:t>Programmable</a:t>
            </a:r>
            <a:r>
              <a:rPr lang="nl-NL" dirty="0"/>
              <a:t> System On Chip</a:t>
            </a:r>
          </a:p>
          <a:p>
            <a:r>
              <a:rPr lang="nl-NL" dirty="0"/>
              <a:t>CPU  </a:t>
            </a:r>
            <a:r>
              <a:rPr lang="nl-NL" dirty="0" err="1"/>
              <a:t>core</a:t>
            </a:r>
            <a:r>
              <a:rPr lang="nl-NL" dirty="0"/>
              <a:t> + mix </a:t>
            </a:r>
            <a:r>
              <a:rPr lang="nl-NL" dirty="0" err="1"/>
              <a:t>signal</a:t>
            </a:r>
            <a:r>
              <a:rPr lang="nl-NL" dirty="0"/>
              <a:t> </a:t>
            </a:r>
            <a:r>
              <a:rPr lang="nl-NL" dirty="0" err="1"/>
              <a:t>array’s</a:t>
            </a:r>
            <a:r>
              <a:rPr lang="nl-NL" dirty="0"/>
              <a:t> </a:t>
            </a:r>
          </a:p>
          <a:p>
            <a:r>
              <a:rPr lang="nl-NL" dirty="0"/>
              <a:t>Modules vrij plaatsbaar</a:t>
            </a:r>
          </a:p>
          <a:p>
            <a:r>
              <a:rPr lang="nl-NL" dirty="0"/>
              <a:t>Modules grafisch geplaatst en geconfigureerd</a:t>
            </a:r>
          </a:p>
          <a:p>
            <a:r>
              <a:rPr lang="nl-NL" dirty="0"/>
              <a:t>Programma wordt in </a:t>
            </a:r>
            <a:r>
              <a:rPr lang="nl-NL" dirty="0" err="1"/>
              <a:t>assembly</a:t>
            </a:r>
            <a:r>
              <a:rPr lang="nl-NL" dirty="0"/>
              <a:t> of C geschreven</a:t>
            </a:r>
          </a:p>
          <a:p>
            <a:pPr marL="0" indent="0">
              <a:buNone/>
            </a:pPr>
            <a:endParaRPr lang="nl-NL" dirty="0"/>
          </a:p>
          <a:p>
            <a:endParaRPr lang="nl-NL" dirty="0"/>
          </a:p>
        </p:txBody>
      </p:sp>
      <p:sp>
        <p:nvSpPr>
          <p:cNvPr id="3" name="Titel 2"/>
          <p:cNvSpPr>
            <a:spLocks noGrp="1"/>
          </p:cNvSpPr>
          <p:nvPr>
            <p:ph type="title"/>
          </p:nvPr>
        </p:nvSpPr>
        <p:spPr/>
        <p:txBody>
          <a:bodyPr/>
          <a:lstStyle/>
          <a:p>
            <a:r>
              <a:rPr lang="en-US" dirty="0"/>
              <a:t>Wat is een </a:t>
            </a:r>
            <a:r>
              <a:rPr lang="en-US" dirty="0" err="1"/>
              <a:t>psoc</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5467672" y="3140968"/>
            <a:ext cx="3568824" cy="2703655"/>
          </a:xfrm>
          <a:prstGeom prst="rect">
            <a:avLst/>
          </a:prstGeom>
        </p:spPr>
      </p:pic>
    </p:spTree>
    <p:extLst>
      <p:ext uri="{BB962C8B-B14F-4D97-AF65-F5344CB8AC3E}">
        <p14:creationId xmlns:p14="http://schemas.microsoft.com/office/powerpoint/2010/main" val="392950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endParaRPr lang="en-GB"/>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0"/>
            <a:ext cx="9133219" cy="5949280"/>
          </a:xfrm>
          <a:prstGeom prst="rect">
            <a:avLst/>
          </a:prstGeom>
        </p:spPr>
      </p:pic>
    </p:spTree>
    <p:extLst>
      <p:ext uri="{BB962C8B-B14F-4D97-AF65-F5344CB8AC3E}">
        <p14:creationId xmlns:p14="http://schemas.microsoft.com/office/powerpoint/2010/main" val="108851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5949280"/>
          </a:xfrm>
        </p:spPr>
      </p:pic>
      <p:sp>
        <p:nvSpPr>
          <p:cNvPr id="3" name="Titel 2"/>
          <p:cNvSpPr>
            <a:spLocks noGrp="1"/>
          </p:cNvSpPr>
          <p:nvPr>
            <p:ph type="title"/>
          </p:nvPr>
        </p:nvSpPr>
        <p:spPr/>
        <p:txBody>
          <a:bodyPr/>
          <a:lstStyle/>
          <a:p>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0558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Wat zit er in een </a:t>
            </a:r>
            <a:r>
              <a:rPr lang="en-US" dirty="0" err="1"/>
              <a:t>psoc</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7" name="Tijdelijke aanduiding voor inhoud 3"/>
          <p:cNvPicPr>
            <a:picLocks noGrp="1" noChangeAspect="1"/>
          </p:cNvPicPr>
          <p:nvPr>
            <p:ph idx="1"/>
          </p:nvPr>
        </p:nvPicPr>
        <p:blipFill>
          <a:blip r:embed="rId3"/>
          <a:stretch>
            <a:fillRect/>
          </a:stretch>
        </p:blipFill>
        <p:spPr>
          <a:xfrm>
            <a:off x="0" y="1646802"/>
            <a:ext cx="9144000" cy="3672408"/>
          </a:xfrm>
        </p:spPr>
      </p:pic>
    </p:spTree>
    <p:extLst>
      <p:ext uri="{BB962C8B-B14F-4D97-AF65-F5344CB8AC3E}">
        <p14:creationId xmlns:p14="http://schemas.microsoft.com/office/powerpoint/2010/main" val="4271323629"/>
      </p:ext>
    </p:extLst>
  </p:cSld>
  <p:clrMapOvr>
    <a:masterClrMapping/>
  </p:clrMapOvr>
</p:sld>
</file>

<file path=ppt/theme/theme1.xml><?xml version="1.0" encoding="utf-8"?>
<a:theme xmlns:a="http://schemas.openxmlformats.org/drawingml/2006/main" name="TM_presentatie_eng">
  <a:themeElements>
    <a:clrScheme name="Lessius">
      <a:dk1>
        <a:srgbClr val="003C72"/>
      </a:dk1>
      <a:lt1>
        <a:srgbClr val="FFFFFF"/>
      </a:lt1>
      <a:dk2>
        <a:srgbClr val="003C72"/>
      </a:dk2>
      <a:lt2>
        <a:srgbClr val="FFFFFF"/>
      </a:lt2>
      <a:accent1>
        <a:srgbClr val="00A9E5"/>
      </a:accent1>
      <a:accent2>
        <a:srgbClr val="67CBEF"/>
      </a:accent2>
      <a:accent3>
        <a:srgbClr val="CCEEFA"/>
      </a:accent3>
      <a:accent4>
        <a:srgbClr val="406D96"/>
      </a:accent4>
      <a:accent5>
        <a:srgbClr val="7F9DB9"/>
      </a:accent5>
      <a:accent6>
        <a:srgbClr val="BECEDD"/>
      </a:accent6>
      <a:hlink>
        <a:srgbClr val="118EFF"/>
      </a:hlink>
      <a:folHlink>
        <a:srgbClr val="7030A0"/>
      </a:folHlink>
    </a:clrScheme>
    <a:fontScheme name="Lessiu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clamatie_Geel_slide_1920_x_1080_px.pptx" id="{F53CB806-B7FC-4C54-94F3-AD8CFCB89F02}" vid="{E3E03ECC-055C-4906-9715-E1A5173EB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TM_presentatie_16-9</Template>
  <TotalTime>479</TotalTime>
  <Words>1501</Words>
  <Application>Microsoft Office PowerPoint</Application>
  <PresentationFormat>Diavoorstelling (4:3)</PresentationFormat>
  <Paragraphs>246</Paragraphs>
  <Slides>31</Slides>
  <Notes>31</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31</vt:i4>
      </vt:variant>
    </vt:vector>
  </HeadingPairs>
  <TitlesOfParts>
    <vt:vector size="36" baseType="lpstr">
      <vt:lpstr>Arial</vt:lpstr>
      <vt:lpstr>Calibri</vt:lpstr>
      <vt:lpstr>Trebuchet MS</vt:lpstr>
      <vt:lpstr>Verdana</vt:lpstr>
      <vt:lpstr>TM_presentatie_eng</vt:lpstr>
      <vt:lpstr>Project voorstelling </vt:lpstr>
      <vt:lpstr>Hoe verloopt de presentatie</vt:lpstr>
      <vt:lpstr>Waarom dit project </vt:lpstr>
      <vt:lpstr>Theoretische uiteenzetting</vt:lpstr>
      <vt:lpstr>Wat is een robot?</vt:lpstr>
      <vt:lpstr>Wat is een psoc?</vt:lpstr>
      <vt:lpstr>PowerPoint-presentatie</vt:lpstr>
      <vt:lpstr>PowerPoint-presentatie</vt:lpstr>
      <vt:lpstr>Wat zit er in een psoc</vt:lpstr>
      <vt:lpstr>Hoe werkt een ultrasoon sensor</vt:lpstr>
      <vt:lpstr>Piezo elektrisch effect (filmpje) </vt:lpstr>
      <vt:lpstr>Hoe werkt een motordriver(h-brug)</vt:lpstr>
      <vt:lpstr>Wat zit er in onze motor driver(h-brug)</vt:lpstr>
      <vt:lpstr>Puls breeDte meting</vt:lpstr>
      <vt:lpstr>Demo time </vt:lpstr>
      <vt:lpstr>Praktische uiteenzetting </vt:lpstr>
      <vt:lpstr>Hoe werkt de HC-SR04</vt:lpstr>
      <vt:lpstr>Hoe sturen we deze aan (theoretisch)</vt:lpstr>
      <vt:lpstr>Praktische aansturing  (Triger pin)</vt:lpstr>
      <vt:lpstr>Echo puls min distance </vt:lpstr>
      <vt:lpstr>Echo puls min distance </vt:lpstr>
      <vt:lpstr>Hoe werkt een rc zender en ontvanger </vt:lpstr>
      <vt:lpstr>Hoe zit zo een servo signal er uit ?</vt:lpstr>
      <vt:lpstr>Hoe werkt mijn TB6612FNG BOB</vt:lpstr>
      <vt:lpstr>Hoe stuur ik deze aan?</vt:lpstr>
      <vt:lpstr>PowerPoint-presentatie</vt:lpstr>
      <vt:lpstr>Code uitleg </vt:lpstr>
      <vt:lpstr>Problemen tijdens project </vt:lpstr>
      <vt:lpstr>Wat geleerd </vt:lpstr>
      <vt:lpstr>Toekomst plannen (WIP)</vt:lpstr>
      <vt:lpstr>Dank u</vt:lpstr>
    </vt:vector>
  </TitlesOfParts>
  <Company>Thomas More Mechelen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voorstelling</dc:title>
  <dc:creator>BEN De Lathouwer</dc:creator>
  <cp:lastModifiedBy>BEN De Lathouwer</cp:lastModifiedBy>
  <cp:revision>46</cp:revision>
  <cp:lastPrinted>2016-05-24T13:25:44Z</cp:lastPrinted>
  <dcterms:created xsi:type="dcterms:W3CDTF">2016-05-23T09:37:04Z</dcterms:created>
  <dcterms:modified xsi:type="dcterms:W3CDTF">2016-05-24T14:12:55Z</dcterms:modified>
</cp:coreProperties>
</file>